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3" r:id="rId2"/>
    <p:sldId id="298" r:id="rId3"/>
    <p:sldId id="478" r:id="rId4"/>
    <p:sldId id="346" r:id="rId5"/>
    <p:sldId id="460" r:id="rId6"/>
    <p:sldId id="461" r:id="rId7"/>
    <p:sldId id="465" r:id="rId8"/>
    <p:sldId id="466" r:id="rId9"/>
    <p:sldId id="476" r:id="rId10"/>
    <p:sldId id="422" r:id="rId11"/>
    <p:sldId id="468" r:id="rId12"/>
    <p:sldId id="469" r:id="rId13"/>
    <p:sldId id="471" r:id="rId14"/>
    <p:sldId id="473" r:id="rId15"/>
    <p:sldId id="433" r:id="rId16"/>
    <p:sldId id="457" r:id="rId17"/>
    <p:sldId id="458" r:id="rId18"/>
    <p:sldId id="470" r:id="rId19"/>
    <p:sldId id="472" r:id="rId20"/>
    <p:sldId id="477" r:id="rId21"/>
    <p:sldId id="475" r:id="rId22"/>
    <p:sldId id="455" r:id="rId23"/>
    <p:sldId id="432" r:id="rId24"/>
    <p:sldId id="328" r:id="rId25"/>
    <p:sldId id="4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Rosa" initials="NR" lastIdx="1" clrIdx="0">
    <p:extLst>
      <p:ext uri="{19B8F6BF-5375-455C-9EA6-DF929625EA0E}">
        <p15:presenceInfo xmlns:p15="http://schemas.microsoft.com/office/powerpoint/2012/main" userId="Natalia Rosa" providerId="None"/>
      </p:ext>
    </p:extLst>
  </p:cmAuthor>
  <p:cmAuthor id="2" name="Dorine Reinstein" initials="DR" lastIdx="14" clrIdx="1">
    <p:extLst>
      <p:ext uri="{19B8F6BF-5375-455C-9EA6-DF929625EA0E}">
        <p15:presenceInfo xmlns:p15="http://schemas.microsoft.com/office/powerpoint/2012/main" userId="10fb33612a8cbd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81387"/>
  </p:normalViewPr>
  <p:slideViewPr>
    <p:cSldViewPr snapToGrid="0" snapToObjects="1">
      <p:cViewPr varScale="1">
        <p:scale>
          <a:sx n="75" d="100"/>
          <a:sy n="75" d="100"/>
        </p:scale>
        <p:origin x="1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2T11:33:05.077" idx="1">
    <p:pos x="6160" y="5431"/>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3E0A5-B9B6-2F41-92A6-BECD5E78FA70}" type="datetimeFigureOut">
              <a:rPr lang="en-US" smtClean="0"/>
              <a:t>11/15/19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0D4F-9418-9245-A528-2C89D625C9CA}" type="slidenum">
              <a:rPr lang="en-US" smtClean="0"/>
              <a:t>‹#›</a:t>
            </a:fld>
            <a:endParaRPr lang="en-US"/>
          </a:p>
        </p:txBody>
      </p:sp>
    </p:spTree>
    <p:extLst>
      <p:ext uri="{BB962C8B-B14F-4D97-AF65-F5344CB8AC3E}">
        <p14:creationId xmlns:p14="http://schemas.microsoft.com/office/powerpoint/2010/main" val="54320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DA3CBD-79B0-44D6-B9C4-143E99A823F0}" type="slidenum">
              <a:rPr lang="en-US" smtClean="0"/>
              <a:t>1</a:t>
            </a:fld>
            <a:endParaRPr lang="en-US"/>
          </a:p>
        </p:txBody>
      </p:sp>
    </p:spTree>
    <p:extLst>
      <p:ext uri="{BB962C8B-B14F-4D97-AF65-F5344CB8AC3E}">
        <p14:creationId xmlns:p14="http://schemas.microsoft.com/office/powerpoint/2010/main" val="225880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5"/>
          </p:nvPr>
        </p:nvSpPr>
        <p:spPr/>
        <p:txBody>
          <a:bodyPr/>
          <a:lstStyle/>
          <a:p>
            <a:fld id="{CFDA3CBD-79B0-44D6-B9C4-143E99A823F0}" type="slidenum">
              <a:rPr lang="en-US" smtClean="0"/>
              <a:t>10</a:t>
            </a:fld>
            <a:endParaRPr lang="en-US"/>
          </a:p>
        </p:txBody>
      </p:sp>
    </p:spTree>
    <p:extLst>
      <p:ext uri="{BB962C8B-B14F-4D97-AF65-F5344CB8AC3E}">
        <p14:creationId xmlns:p14="http://schemas.microsoft.com/office/powerpoint/2010/main" val="110083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11</a:t>
            </a:fld>
            <a:endParaRPr lang="en-US"/>
          </a:p>
        </p:txBody>
      </p:sp>
    </p:spTree>
    <p:extLst>
      <p:ext uri="{BB962C8B-B14F-4D97-AF65-F5344CB8AC3E}">
        <p14:creationId xmlns:p14="http://schemas.microsoft.com/office/powerpoint/2010/main" val="82926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12</a:t>
            </a:fld>
            <a:endParaRPr lang="en-US"/>
          </a:p>
        </p:txBody>
      </p:sp>
    </p:spTree>
    <p:extLst>
      <p:ext uri="{BB962C8B-B14F-4D97-AF65-F5344CB8AC3E}">
        <p14:creationId xmlns:p14="http://schemas.microsoft.com/office/powerpoint/2010/main" val="410042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13</a:t>
            </a:fld>
            <a:endParaRPr lang="en-US"/>
          </a:p>
        </p:txBody>
      </p:sp>
    </p:spTree>
    <p:extLst>
      <p:ext uri="{BB962C8B-B14F-4D97-AF65-F5344CB8AC3E}">
        <p14:creationId xmlns:p14="http://schemas.microsoft.com/office/powerpoint/2010/main" val="290004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14</a:t>
            </a:fld>
            <a:endParaRPr lang="en-US"/>
          </a:p>
        </p:txBody>
      </p:sp>
    </p:spTree>
    <p:extLst>
      <p:ext uri="{BB962C8B-B14F-4D97-AF65-F5344CB8AC3E}">
        <p14:creationId xmlns:p14="http://schemas.microsoft.com/office/powerpoint/2010/main" val="277894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15</a:t>
            </a:fld>
            <a:endParaRPr lang="en-US"/>
          </a:p>
        </p:txBody>
      </p:sp>
    </p:spTree>
    <p:extLst>
      <p:ext uri="{BB962C8B-B14F-4D97-AF65-F5344CB8AC3E}">
        <p14:creationId xmlns:p14="http://schemas.microsoft.com/office/powerpoint/2010/main" val="263425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A2D11-CE77-BE4C-9215-DD71078DFE58}" type="slidenum">
              <a:rPr lang="en-US" smtClean="0"/>
              <a:t>16</a:t>
            </a:fld>
            <a:endParaRPr lang="en-US"/>
          </a:p>
        </p:txBody>
      </p:sp>
    </p:spTree>
    <p:extLst>
      <p:ext uri="{BB962C8B-B14F-4D97-AF65-F5344CB8AC3E}">
        <p14:creationId xmlns:p14="http://schemas.microsoft.com/office/powerpoint/2010/main" val="66296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DA2D11-CE77-BE4C-9215-DD71078DFE58}" type="slidenum">
              <a:rPr lang="en-US" smtClean="0"/>
              <a:t>17</a:t>
            </a:fld>
            <a:endParaRPr lang="en-US"/>
          </a:p>
        </p:txBody>
      </p:sp>
    </p:spTree>
    <p:extLst>
      <p:ext uri="{BB962C8B-B14F-4D97-AF65-F5344CB8AC3E}">
        <p14:creationId xmlns:p14="http://schemas.microsoft.com/office/powerpoint/2010/main" val="324762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FDA3CBD-79B0-44D6-B9C4-143E99A823F0}" type="slidenum">
              <a:rPr lang="en-US" smtClean="0"/>
              <a:t>18</a:t>
            </a:fld>
            <a:endParaRPr lang="en-US"/>
          </a:p>
        </p:txBody>
      </p:sp>
    </p:spTree>
    <p:extLst>
      <p:ext uri="{BB962C8B-B14F-4D97-AF65-F5344CB8AC3E}">
        <p14:creationId xmlns:p14="http://schemas.microsoft.com/office/powerpoint/2010/main" val="68859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19</a:t>
            </a:fld>
            <a:endParaRPr lang="en-US"/>
          </a:p>
        </p:txBody>
      </p:sp>
    </p:spTree>
    <p:extLst>
      <p:ext uri="{BB962C8B-B14F-4D97-AF65-F5344CB8AC3E}">
        <p14:creationId xmlns:p14="http://schemas.microsoft.com/office/powerpoint/2010/main" val="189633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2</a:t>
            </a:fld>
            <a:endParaRPr lang="en-US"/>
          </a:p>
        </p:txBody>
      </p:sp>
    </p:spTree>
    <p:extLst>
      <p:ext uri="{BB962C8B-B14F-4D97-AF65-F5344CB8AC3E}">
        <p14:creationId xmlns:p14="http://schemas.microsoft.com/office/powerpoint/2010/main" val="252987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20</a:t>
            </a:fld>
            <a:endParaRPr lang="en-US"/>
          </a:p>
        </p:txBody>
      </p:sp>
    </p:spTree>
    <p:extLst>
      <p:ext uri="{BB962C8B-B14F-4D97-AF65-F5344CB8AC3E}">
        <p14:creationId xmlns:p14="http://schemas.microsoft.com/office/powerpoint/2010/main" val="286882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CFDA3CBD-79B0-44D6-B9C4-143E99A823F0}" type="slidenum">
              <a:rPr lang="en-US" smtClean="0"/>
              <a:t>21</a:t>
            </a:fld>
            <a:endParaRPr lang="en-US"/>
          </a:p>
        </p:txBody>
      </p:sp>
    </p:spTree>
    <p:extLst>
      <p:ext uri="{BB962C8B-B14F-4D97-AF65-F5344CB8AC3E}">
        <p14:creationId xmlns:p14="http://schemas.microsoft.com/office/powerpoint/2010/main" val="227230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A2D11-CE77-BE4C-9215-DD71078DFE58}" type="slidenum">
              <a:rPr lang="en-US" smtClean="0"/>
              <a:t>22</a:t>
            </a:fld>
            <a:endParaRPr lang="en-US"/>
          </a:p>
        </p:txBody>
      </p:sp>
    </p:spTree>
    <p:extLst>
      <p:ext uri="{BB962C8B-B14F-4D97-AF65-F5344CB8AC3E}">
        <p14:creationId xmlns:p14="http://schemas.microsoft.com/office/powerpoint/2010/main" val="255992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b="1" dirty="0"/>
          </a:p>
        </p:txBody>
      </p:sp>
      <p:sp>
        <p:nvSpPr>
          <p:cNvPr id="4" name="Slide Number Placeholder 3"/>
          <p:cNvSpPr>
            <a:spLocks noGrp="1"/>
          </p:cNvSpPr>
          <p:nvPr>
            <p:ph type="sldNum" sz="quarter" idx="5"/>
          </p:nvPr>
        </p:nvSpPr>
        <p:spPr/>
        <p:txBody>
          <a:bodyPr/>
          <a:lstStyle/>
          <a:p>
            <a:fld id="{CFDA3CBD-79B0-44D6-B9C4-143E99A823F0}" type="slidenum">
              <a:rPr lang="en-US" smtClean="0"/>
              <a:t>24</a:t>
            </a:fld>
            <a:endParaRPr lang="en-US"/>
          </a:p>
        </p:txBody>
      </p:sp>
    </p:spTree>
    <p:extLst>
      <p:ext uri="{BB962C8B-B14F-4D97-AF65-F5344CB8AC3E}">
        <p14:creationId xmlns:p14="http://schemas.microsoft.com/office/powerpoint/2010/main" val="300382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3</a:t>
            </a:fld>
            <a:endParaRPr lang="en-US"/>
          </a:p>
        </p:txBody>
      </p:sp>
    </p:spTree>
    <p:extLst>
      <p:ext uri="{BB962C8B-B14F-4D97-AF65-F5344CB8AC3E}">
        <p14:creationId xmlns:p14="http://schemas.microsoft.com/office/powerpoint/2010/main" val="120413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4</a:t>
            </a:fld>
            <a:endParaRPr lang="en-US"/>
          </a:p>
        </p:txBody>
      </p:sp>
    </p:spTree>
    <p:extLst>
      <p:ext uri="{BB962C8B-B14F-4D97-AF65-F5344CB8AC3E}">
        <p14:creationId xmlns:p14="http://schemas.microsoft.com/office/powerpoint/2010/main" val="28431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5</a:t>
            </a:fld>
            <a:endParaRPr lang="en-US"/>
          </a:p>
        </p:txBody>
      </p:sp>
    </p:spTree>
    <p:extLst>
      <p:ext uri="{BB962C8B-B14F-4D97-AF65-F5344CB8AC3E}">
        <p14:creationId xmlns:p14="http://schemas.microsoft.com/office/powerpoint/2010/main" val="428199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6</a:t>
            </a:fld>
            <a:endParaRPr lang="en-US"/>
          </a:p>
        </p:txBody>
      </p:sp>
    </p:spTree>
    <p:extLst>
      <p:ext uri="{BB962C8B-B14F-4D97-AF65-F5344CB8AC3E}">
        <p14:creationId xmlns:p14="http://schemas.microsoft.com/office/powerpoint/2010/main" val="339974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7</a:t>
            </a:fld>
            <a:endParaRPr lang="en-US"/>
          </a:p>
        </p:txBody>
      </p:sp>
    </p:spTree>
    <p:extLst>
      <p:ext uri="{BB962C8B-B14F-4D97-AF65-F5344CB8AC3E}">
        <p14:creationId xmlns:p14="http://schemas.microsoft.com/office/powerpoint/2010/main" val="112787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8</a:t>
            </a:fld>
            <a:endParaRPr lang="en-US"/>
          </a:p>
        </p:txBody>
      </p:sp>
    </p:spTree>
    <p:extLst>
      <p:ext uri="{BB962C8B-B14F-4D97-AF65-F5344CB8AC3E}">
        <p14:creationId xmlns:p14="http://schemas.microsoft.com/office/powerpoint/2010/main" val="377047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9A0D4F-9418-9245-A528-2C89D625C9CA}" type="slidenum">
              <a:rPr lang="en-US" smtClean="0"/>
              <a:t>9</a:t>
            </a:fld>
            <a:endParaRPr lang="en-US"/>
          </a:p>
        </p:txBody>
      </p:sp>
    </p:spTree>
    <p:extLst>
      <p:ext uri="{BB962C8B-B14F-4D97-AF65-F5344CB8AC3E}">
        <p14:creationId xmlns:p14="http://schemas.microsoft.com/office/powerpoint/2010/main" val="218593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1906-9E61-A645-AA12-A44BF0A914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5BD122-B5B6-314F-958D-488B58DC4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7260C-4F83-C649-AEE1-216B9D8262BD}"/>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07643B4F-FA9C-C64E-B348-B2D71C525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B17DE-FAD0-B94C-86F9-E8B8990D73AB}"/>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81232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8516-C284-464A-8874-874F744B3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8D9A3-0FAC-E744-9A8D-665042F04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24BD-CBD7-9D46-B8FC-D4583711DF67}"/>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5D2D0C95-B4A8-124A-90C2-2021B7D1F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14BEF-8002-DB42-AC1F-DB72CDC41C9F}"/>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27441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69B3A-8789-D841-B48D-4BBCC0F17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A131DF-4376-B345-8914-B65B68C6E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A7560-6E9A-5F42-B8E9-7537BB708772}"/>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69973553-8100-F849-8C5E-D4CB075B4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E675E-5D35-ED43-8D09-4FC8ACB5C6C5}"/>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356912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3CBC-354F-694C-B4CD-F4AAE07B2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92C13-E388-AE45-887A-67C4926F1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099B7-7F09-F94B-AD11-1D33AF5DE6D1}"/>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71FE0C69-E59F-474E-9E9C-477DB1A9C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60DA3-CE7B-3544-BF6A-9E7708098A27}"/>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14515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CAFE-68A6-474A-898A-DD5D58A2A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92871-30C6-294C-9795-99C8A1431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FB66D-E170-BA49-A6FA-50F5617E29A1}"/>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CC20936E-7F14-7B4D-94A6-A7579218A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93657-470D-BE43-A795-055CD86036DD}"/>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423676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8E2C-B168-7D40-BBA9-470CC793F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859BE-2860-F74F-93D3-366AD2273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8516-3477-5C4C-9B79-F2009B400A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C4C3F-E303-474F-8AF2-ABC0527E962C}"/>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6" name="Footer Placeholder 5">
            <a:extLst>
              <a:ext uri="{FF2B5EF4-FFF2-40B4-BE49-F238E27FC236}">
                <a16:creationId xmlns:a16="http://schemas.microsoft.com/office/drawing/2014/main" id="{076CDECC-4F44-B94E-B8E7-D0E2F3B35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5D2B8-62B3-904F-A66F-5D4DF0D746B8}"/>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194381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23E4-2125-0F4F-A58D-716678521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4B96E-3871-BD40-8755-FED6A2E5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CAB21-C656-6846-96F9-C7EF0942D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C3E07-6CF4-DF4A-8F80-63108F20F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6036D-B36A-2945-825E-31F8C8939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ACA75-9B24-5142-A76E-4617D179659C}"/>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8" name="Footer Placeholder 7">
            <a:extLst>
              <a:ext uri="{FF2B5EF4-FFF2-40B4-BE49-F238E27FC236}">
                <a16:creationId xmlns:a16="http://schemas.microsoft.com/office/drawing/2014/main" id="{5AAC0C0D-ED66-F740-9B91-02058625A0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B6E34-83F9-1548-841C-65D8EF9B0297}"/>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132148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B784-9201-CB4F-A220-D538AFA2AA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706B1F-2246-B04C-B813-BB76486B0EC0}"/>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4" name="Footer Placeholder 3">
            <a:extLst>
              <a:ext uri="{FF2B5EF4-FFF2-40B4-BE49-F238E27FC236}">
                <a16:creationId xmlns:a16="http://schemas.microsoft.com/office/drawing/2014/main" id="{B01476A1-18B9-3F43-8FD6-70E48F51C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3F75DF-FE56-3C45-8D50-18EF7CD5DA9A}"/>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343019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3C874-C5AF-6445-8852-75046CFB73A5}"/>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3" name="Footer Placeholder 2">
            <a:extLst>
              <a:ext uri="{FF2B5EF4-FFF2-40B4-BE49-F238E27FC236}">
                <a16:creationId xmlns:a16="http://schemas.microsoft.com/office/drawing/2014/main" id="{EE76F290-2BD0-044B-8A3C-EF07D1BF2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8E0562-2079-894D-B4AD-A692B4053493}"/>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266109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75C8-A5E9-CE4E-8758-0080EB84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5D9E1-5206-C14C-AF5C-7EFB1F22D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1F0DA-032A-C144-86CC-F1DCD8E75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94FD4-8A9E-D14D-A7D5-12F25995FD95}"/>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6" name="Footer Placeholder 5">
            <a:extLst>
              <a:ext uri="{FF2B5EF4-FFF2-40B4-BE49-F238E27FC236}">
                <a16:creationId xmlns:a16="http://schemas.microsoft.com/office/drawing/2014/main" id="{51CC827A-8CE4-C145-8AF9-1CDBE2097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F849A-1CD8-864B-A643-B1D67260926E}"/>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228278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9D1A-8C1E-3F42-A4B7-54F4B997B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8833A-907C-3442-B2E4-00799FC38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4D75D9-8969-C144-A3C3-D05FC5AFF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A093F-2185-E444-9F1A-0ACF82D641F4}"/>
              </a:ext>
            </a:extLst>
          </p:cNvPr>
          <p:cNvSpPr>
            <a:spLocks noGrp="1"/>
          </p:cNvSpPr>
          <p:nvPr>
            <p:ph type="dt" sz="half" idx="10"/>
          </p:nvPr>
        </p:nvSpPr>
        <p:spPr/>
        <p:txBody>
          <a:bodyPr/>
          <a:lstStyle/>
          <a:p>
            <a:fld id="{69F8AB57-D7E9-3647-BD63-37F005A6FB57}" type="datetimeFigureOut">
              <a:rPr lang="en-US" smtClean="0"/>
              <a:t>11/15/19</a:t>
            </a:fld>
            <a:endParaRPr lang="en-US"/>
          </a:p>
        </p:txBody>
      </p:sp>
      <p:sp>
        <p:nvSpPr>
          <p:cNvPr id="6" name="Footer Placeholder 5">
            <a:extLst>
              <a:ext uri="{FF2B5EF4-FFF2-40B4-BE49-F238E27FC236}">
                <a16:creationId xmlns:a16="http://schemas.microsoft.com/office/drawing/2014/main" id="{3EAEDF80-DAC9-FA48-AFCC-24B038D36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1F11D-A449-764D-9640-D2C4A49E7D6E}"/>
              </a:ext>
            </a:extLst>
          </p:cNvPr>
          <p:cNvSpPr>
            <a:spLocks noGrp="1"/>
          </p:cNvSpPr>
          <p:nvPr>
            <p:ph type="sldNum" sz="quarter" idx="12"/>
          </p:nvPr>
        </p:nvSpPr>
        <p:spPr/>
        <p:txBody>
          <a:bodyPr/>
          <a:lstStyle/>
          <a:p>
            <a:fld id="{89027C7C-CF76-FD46-A9D2-6D60DFB2D57E}" type="slidenum">
              <a:rPr lang="en-US" smtClean="0"/>
              <a:t>‹#›</a:t>
            </a:fld>
            <a:endParaRPr lang="en-US"/>
          </a:p>
        </p:txBody>
      </p:sp>
    </p:spTree>
    <p:extLst>
      <p:ext uri="{BB962C8B-B14F-4D97-AF65-F5344CB8AC3E}">
        <p14:creationId xmlns:p14="http://schemas.microsoft.com/office/powerpoint/2010/main" val="373384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61F48-0604-C541-8C3D-2FB49BD0F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9FD4D-EB0F-4940-B1FD-FFB81940B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D298D-30DB-CE44-B5CF-62BBB68B4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8AB57-D7E9-3647-BD63-37F005A6FB57}" type="datetimeFigureOut">
              <a:rPr lang="en-US" smtClean="0"/>
              <a:t>11/15/19</a:t>
            </a:fld>
            <a:endParaRPr lang="en-US"/>
          </a:p>
        </p:txBody>
      </p:sp>
      <p:sp>
        <p:nvSpPr>
          <p:cNvPr id="5" name="Footer Placeholder 4">
            <a:extLst>
              <a:ext uri="{FF2B5EF4-FFF2-40B4-BE49-F238E27FC236}">
                <a16:creationId xmlns:a16="http://schemas.microsoft.com/office/drawing/2014/main" id="{C1D843F2-5EB6-5B49-9A62-49FB35462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F2CF54-70C3-8F46-9BE3-9CEA8223F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27C7C-CF76-FD46-A9D2-6D60DFB2D57E}" type="slidenum">
              <a:rPr lang="en-US" smtClean="0"/>
              <a:t>‹#›</a:t>
            </a:fld>
            <a:endParaRPr lang="en-US"/>
          </a:p>
        </p:txBody>
      </p:sp>
    </p:spTree>
    <p:extLst>
      <p:ext uri="{BB962C8B-B14F-4D97-AF65-F5344CB8AC3E}">
        <p14:creationId xmlns:p14="http://schemas.microsoft.com/office/powerpoint/2010/main" val="141508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freestockphotos.biz/stockphoto/14965"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3B63C1-324C-4E43-8212-5AE5ED031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878642" cy="6858000"/>
          </a:xfrm>
          <a:prstGeom prst="rect">
            <a:avLst/>
          </a:prstGeom>
        </p:spPr>
      </p:pic>
      <p:sp>
        <p:nvSpPr>
          <p:cNvPr id="2" name="Rectangle 1">
            <a:extLst>
              <a:ext uri="{FF2B5EF4-FFF2-40B4-BE49-F238E27FC236}">
                <a16:creationId xmlns:a16="http://schemas.microsoft.com/office/drawing/2014/main" id="{903F22D6-3B76-48FC-B73D-EEEFCCB3B61E}"/>
              </a:ext>
            </a:extLst>
          </p:cNvPr>
          <p:cNvSpPr/>
          <p:nvPr/>
        </p:nvSpPr>
        <p:spPr>
          <a:xfrm>
            <a:off x="6023547" y="1083039"/>
            <a:ext cx="144905" cy="4691921"/>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999E56-B38F-4264-A49C-CB4425A405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9763" y="5994637"/>
            <a:ext cx="1600866" cy="507796"/>
          </a:xfrm>
          <a:prstGeom prst="rect">
            <a:avLst/>
          </a:prstGeom>
        </p:spPr>
      </p:pic>
      <p:sp>
        <p:nvSpPr>
          <p:cNvPr id="14" name="Rectangle 13">
            <a:extLst>
              <a:ext uri="{FF2B5EF4-FFF2-40B4-BE49-F238E27FC236}">
                <a16:creationId xmlns:a16="http://schemas.microsoft.com/office/drawing/2014/main" id="{62078DE0-B400-4A55-B9C8-3C012DB710CC}"/>
              </a:ext>
            </a:extLst>
          </p:cNvPr>
          <p:cNvSpPr/>
          <p:nvPr/>
        </p:nvSpPr>
        <p:spPr>
          <a:xfrm>
            <a:off x="6595841" y="1004423"/>
            <a:ext cx="5241768" cy="4770537"/>
          </a:xfrm>
          <a:prstGeom prst="rect">
            <a:avLst/>
          </a:prstGeom>
          <a:noFill/>
        </p:spPr>
        <p:txBody>
          <a:bodyPr wrap="square">
            <a:spAutoFit/>
          </a:bodyPr>
          <a:lstStyle/>
          <a:p>
            <a:pPr algn="ctr"/>
            <a:r>
              <a:rPr lang="en-ZA" sz="4000" b="1" dirty="0">
                <a:solidFill>
                  <a:schemeClr val="bg2">
                    <a:lumMod val="25000"/>
                  </a:schemeClr>
                </a:solidFill>
                <a:latin typeface="Calibri" panose="020F0502020204030204" pitchFamily="34" charset="0"/>
                <a:cs typeface="Calibri" panose="020F0502020204030204" pitchFamily="34" charset="0"/>
              </a:rPr>
              <a:t>Blending Tech with </a:t>
            </a:r>
          </a:p>
          <a:p>
            <a:pPr algn="ctr"/>
            <a:r>
              <a:rPr lang="en-ZA" sz="4000" b="1" dirty="0">
                <a:solidFill>
                  <a:schemeClr val="bg2">
                    <a:lumMod val="25000"/>
                  </a:schemeClr>
                </a:solidFill>
                <a:latin typeface="Calibri" panose="020F0502020204030204" pitchFamily="34" charset="0"/>
                <a:cs typeface="Calibri" panose="020F0502020204030204" pitchFamily="34" charset="0"/>
              </a:rPr>
              <a:t>the Human Touch </a:t>
            </a:r>
          </a:p>
          <a:p>
            <a:pPr algn="ctr"/>
            <a:r>
              <a:rPr lang="en-ZA" sz="4000" b="1" dirty="0">
                <a:solidFill>
                  <a:schemeClr val="bg2">
                    <a:lumMod val="25000"/>
                  </a:schemeClr>
                </a:solidFill>
                <a:latin typeface="Calibri" panose="020F0502020204030204" pitchFamily="34" charset="0"/>
                <a:cs typeface="Calibri" panose="020F0502020204030204" pitchFamily="34" charset="0"/>
              </a:rPr>
              <a:t>for WINNING </a:t>
            </a:r>
          </a:p>
          <a:p>
            <a:pPr algn="ctr"/>
            <a:r>
              <a:rPr lang="en-ZA" sz="4000" b="1" dirty="0">
                <a:solidFill>
                  <a:schemeClr val="bg2">
                    <a:lumMod val="25000"/>
                  </a:schemeClr>
                </a:solidFill>
                <a:latin typeface="Calibri" panose="020F0502020204030204" pitchFamily="34" charset="0"/>
                <a:cs typeface="Calibri" panose="020F0502020204030204" pitchFamily="34" charset="0"/>
              </a:rPr>
              <a:t>Travel Management</a:t>
            </a:r>
          </a:p>
          <a:p>
            <a:pPr algn="ctr"/>
            <a:endParaRPr lang="en-ZA" sz="4800" dirty="0">
              <a:solidFill>
                <a:srgbClr val="ED3237"/>
              </a:solidFill>
              <a:latin typeface="Calibri" panose="020F0502020204030204" pitchFamily="34" charset="0"/>
              <a:cs typeface="Calibri" panose="020F0502020204030204" pitchFamily="34" charset="0"/>
            </a:endParaRPr>
          </a:p>
          <a:p>
            <a:pPr algn="ctr"/>
            <a:r>
              <a:rPr lang="en-ZA" sz="4800" dirty="0">
                <a:solidFill>
                  <a:srgbClr val="ED3237"/>
                </a:solidFill>
                <a:latin typeface="Calibri" panose="020F0502020204030204" pitchFamily="34" charset="0"/>
                <a:cs typeface="Calibri" panose="020F0502020204030204" pitchFamily="34" charset="0"/>
              </a:rPr>
              <a:t>PURCO SA</a:t>
            </a:r>
          </a:p>
          <a:p>
            <a:pPr algn="ctr"/>
            <a:r>
              <a:rPr lang="en-ZA" sz="4800" dirty="0">
                <a:solidFill>
                  <a:srgbClr val="ED3237"/>
                </a:solidFill>
                <a:latin typeface="Calibri" panose="020F0502020204030204" pitchFamily="34" charset="0"/>
                <a:cs typeface="Calibri" panose="020F0502020204030204" pitchFamily="34" charset="0"/>
              </a:rPr>
              <a:t>1 NOVEMBER 2019</a:t>
            </a:r>
          </a:p>
        </p:txBody>
      </p:sp>
    </p:spTree>
    <p:extLst>
      <p:ext uri="{BB962C8B-B14F-4D97-AF65-F5344CB8AC3E}">
        <p14:creationId xmlns:p14="http://schemas.microsoft.com/office/powerpoint/2010/main" val="290030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887718" y="3172649"/>
            <a:ext cx="10863768" cy="707886"/>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4000" b="0" spc="-150" dirty="0">
                <a:solidFill>
                  <a:srgbClr val="ED1B23"/>
                </a:solidFill>
                <a:latin typeface="Gotham Bold" pitchFamily="50" charset="0"/>
                <a:cs typeface="Gotham Bold" pitchFamily="50" charset="0"/>
              </a:rPr>
              <a:t>We asked Business </a:t>
            </a:r>
            <a:r>
              <a:rPr lang="en-US" sz="4000" b="0" spc="-150" dirty="0" err="1">
                <a:solidFill>
                  <a:srgbClr val="ED1B23"/>
                </a:solidFill>
                <a:latin typeface="Gotham Bold" pitchFamily="50" charset="0"/>
                <a:cs typeface="Gotham Bold" pitchFamily="50" charset="0"/>
              </a:rPr>
              <a:t>Travellers</a:t>
            </a:r>
            <a:r>
              <a:rPr lang="en-US" sz="4000" b="0" spc="-150" dirty="0">
                <a:solidFill>
                  <a:srgbClr val="ED1B23"/>
                </a:solidFill>
                <a:latin typeface="Gotham Bold" pitchFamily="50" charset="0"/>
                <a:cs typeface="Gotham Bold" pitchFamily="50" charset="0"/>
              </a:rPr>
              <a:t>…</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2" y="2886031"/>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6" y="-3250095"/>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D4F19D-F27D-7446-B74F-5BB06E383F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0"/>
            <a:ext cx="12192002" cy="2805781"/>
          </a:xfrm>
          <a:prstGeom prst="rect">
            <a:avLst/>
          </a:prstGeom>
        </p:spPr>
      </p:pic>
      <p:sp>
        <p:nvSpPr>
          <p:cNvPr id="2" name="Rectangle 1">
            <a:extLst>
              <a:ext uri="{FF2B5EF4-FFF2-40B4-BE49-F238E27FC236}">
                <a16:creationId xmlns:a16="http://schemas.microsoft.com/office/drawing/2014/main" id="{B559BB65-7588-4E4F-A8F6-3AA6D88B0C9C}"/>
              </a:ext>
            </a:extLst>
          </p:cNvPr>
          <p:cNvSpPr/>
          <p:nvPr/>
        </p:nvSpPr>
        <p:spPr>
          <a:xfrm>
            <a:off x="887718" y="3875905"/>
            <a:ext cx="10707155" cy="1015663"/>
          </a:xfrm>
          <a:prstGeom prst="rect">
            <a:avLst/>
          </a:prstGeom>
        </p:spPr>
        <p:txBody>
          <a:bodyPr wrap="square">
            <a:spAutoFit/>
          </a:bodyPr>
          <a:lstStyle/>
          <a:p>
            <a:r>
              <a:rPr lang="en-ZA" sz="3000" b="1" dirty="0">
                <a:solidFill>
                  <a:schemeClr val="bg2">
                    <a:lumMod val="25000"/>
                  </a:schemeClr>
                </a:solidFill>
                <a:latin typeface="Calibri" panose="020F0502020204030204" pitchFamily="34" charset="0"/>
                <a:cs typeface="Calibri" panose="020F0502020204030204" pitchFamily="34" charset="0"/>
              </a:rPr>
              <a:t>When they would use an Online Booking Tool vs a Travel Management Company…</a:t>
            </a:r>
          </a:p>
        </p:txBody>
      </p:sp>
    </p:spTree>
    <p:extLst>
      <p:ext uri="{BB962C8B-B14F-4D97-AF65-F5344CB8AC3E}">
        <p14:creationId xmlns:p14="http://schemas.microsoft.com/office/powerpoint/2010/main" val="369231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0" y="6038323"/>
            <a:ext cx="8551333"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118533" y="1371699"/>
            <a:ext cx="5767080"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4800" dirty="0">
                <a:solidFill>
                  <a:schemeClr val="bg2">
                    <a:lumMod val="25000"/>
                  </a:schemeClr>
                </a:solidFill>
              </a:rPr>
              <a:t>Online Booking Tool</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418819" y="2415023"/>
            <a:ext cx="5558648" cy="2677656"/>
          </a:xfrm>
          <a:prstGeom prst="rect">
            <a:avLst/>
          </a:prstGeom>
          <a:noFill/>
        </p:spPr>
        <p:txBody>
          <a:bodyPr wrap="square" rtlCol="0">
            <a:spAutoFit/>
          </a:bodyPr>
          <a:lstStyle/>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Look for flights, accommodation or car rental</a:t>
            </a:r>
          </a:p>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Book flights, accommodation or car rental</a:t>
            </a:r>
          </a:p>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Booking ancillary products</a:t>
            </a:r>
          </a:p>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Check-In</a:t>
            </a:r>
          </a:p>
        </p:txBody>
      </p:sp>
      <p:pic>
        <p:nvPicPr>
          <p:cNvPr id="6" name="Picture 5">
            <a:extLst>
              <a:ext uri="{FF2B5EF4-FFF2-40B4-BE49-F238E27FC236}">
                <a16:creationId xmlns:a16="http://schemas.microsoft.com/office/drawing/2014/main" id="{33EDA326-37DA-124A-8197-31D588C2B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0666" y="0"/>
            <a:ext cx="4741334" cy="6858000"/>
          </a:xfrm>
          <a:prstGeom prst="rect">
            <a:avLst/>
          </a:prstGeom>
        </p:spPr>
      </p:pic>
    </p:spTree>
    <p:extLst>
      <p:ext uri="{BB962C8B-B14F-4D97-AF65-F5344CB8AC3E}">
        <p14:creationId xmlns:p14="http://schemas.microsoft.com/office/powerpoint/2010/main" val="1238406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0" y="6038323"/>
            <a:ext cx="8551333"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0" y="1359670"/>
            <a:ext cx="7155613"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4800" dirty="0">
                <a:solidFill>
                  <a:schemeClr val="bg2">
                    <a:lumMod val="25000"/>
                  </a:schemeClr>
                </a:solidFill>
              </a:rPr>
              <a:t>Travel Management Company</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203198" y="2402076"/>
            <a:ext cx="5266269" cy="2246769"/>
          </a:xfrm>
          <a:prstGeom prst="rect">
            <a:avLst/>
          </a:prstGeom>
          <a:noFill/>
        </p:spPr>
        <p:txBody>
          <a:bodyPr wrap="square" rtlCol="0">
            <a:spAutoFit/>
          </a:bodyPr>
          <a:lstStyle/>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Changing a flight</a:t>
            </a:r>
            <a:endParaRPr lang="en-US" sz="2800" b="1" dirty="0">
              <a:latin typeface="Calibri" panose="020F0502020204030204" pitchFamily="34" charset="0"/>
              <a:cs typeface="Calibri" panose="020F0502020204030204" pitchFamily="34" charset="0"/>
            </a:endParaRPr>
          </a:p>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Sourcing advice or recommendations</a:t>
            </a:r>
          </a:p>
          <a:p>
            <a:pPr marL="457200" indent="-457200">
              <a:buFont typeface="Wingdings" pitchFamily="2" charset="2"/>
              <a:buChar char="ü"/>
            </a:pPr>
            <a:r>
              <a:rPr lang="en-US" sz="2800" dirty="0">
                <a:latin typeface="Calibri" panose="020F0502020204030204" pitchFamily="34" charset="0"/>
                <a:cs typeface="Calibri" panose="020F0502020204030204" pitchFamily="34" charset="0"/>
              </a:rPr>
              <a:t>Look for advice when something goes wrong</a:t>
            </a:r>
          </a:p>
        </p:txBody>
      </p:sp>
      <p:pic>
        <p:nvPicPr>
          <p:cNvPr id="6" name="Picture 5">
            <a:extLst>
              <a:ext uri="{FF2B5EF4-FFF2-40B4-BE49-F238E27FC236}">
                <a16:creationId xmlns:a16="http://schemas.microsoft.com/office/drawing/2014/main" id="{33EDA326-37DA-124A-8197-31D588C2B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66001" y="36505"/>
            <a:ext cx="4825999" cy="6784989"/>
          </a:xfrm>
          <a:prstGeom prst="rect">
            <a:avLst/>
          </a:prstGeom>
        </p:spPr>
      </p:pic>
    </p:spTree>
    <p:extLst>
      <p:ext uri="{BB962C8B-B14F-4D97-AF65-F5344CB8AC3E}">
        <p14:creationId xmlns:p14="http://schemas.microsoft.com/office/powerpoint/2010/main" val="3993159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0" y="6038323"/>
            <a:ext cx="8551333"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13526" y="1350483"/>
            <a:ext cx="7155613"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ZA" sz="4800" dirty="0">
                <a:solidFill>
                  <a:schemeClr val="bg2">
                    <a:lumMod val="25000"/>
                  </a:schemeClr>
                </a:solidFill>
              </a:rPr>
              <a:t>TMC beats OBT</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203198" y="2402076"/>
            <a:ext cx="5266269" cy="3554819"/>
          </a:xfrm>
          <a:prstGeom prst="rect">
            <a:avLst/>
          </a:prstGeom>
          <a:noFill/>
        </p:spPr>
        <p:txBody>
          <a:bodyPr wrap="square" rtlCol="0">
            <a:spAutoFit/>
          </a:bodyPr>
          <a:lstStyle/>
          <a:p>
            <a:pPr marL="800100" lvl="1" indent="-342900">
              <a:buFont typeface="Wingdings" pitchFamily="2" charset="2"/>
              <a:buChar char="ü"/>
            </a:pPr>
            <a:r>
              <a:rPr lang="en-US" sz="2500" dirty="0"/>
              <a:t>Complex Itineraries </a:t>
            </a:r>
          </a:p>
          <a:p>
            <a:pPr marL="800100" lvl="1" indent="-342900">
              <a:buFont typeface="Wingdings" pitchFamily="2" charset="2"/>
              <a:buChar char="ü"/>
            </a:pPr>
            <a:r>
              <a:rPr lang="en-US" sz="2500" dirty="0"/>
              <a:t>They saved me time</a:t>
            </a:r>
          </a:p>
          <a:p>
            <a:pPr marL="800100" lvl="1" indent="-342900">
              <a:buFont typeface="Wingdings" pitchFamily="2" charset="2"/>
              <a:buChar char="ü"/>
            </a:pPr>
            <a:r>
              <a:rPr lang="en-US" sz="2500" dirty="0" err="1"/>
              <a:t>Personalised</a:t>
            </a:r>
            <a:r>
              <a:rPr lang="en-US" sz="2500" dirty="0"/>
              <a:t> service</a:t>
            </a:r>
          </a:p>
          <a:p>
            <a:pPr marL="800100" lvl="1" indent="-342900">
              <a:buFont typeface="Wingdings" pitchFamily="2" charset="2"/>
              <a:buChar char="ü"/>
            </a:pPr>
            <a:r>
              <a:rPr lang="en-US" sz="2500" dirty="0"/>
              <a:t>Knowledge of products and destinations</a:t>
            </a:r>
          </a:p>
          <a:p>
            <a:pPr marL="800100" lvl="1" indent="-342900">
              <a:buFont typeface="Wingdings" pitchFamily="2" charset="2"/>
              <a:buChar char="ü"/>
            </a:pPr>
            <a:r>
              <a:rPr lang="en-US" sz="2500" dirty="0"/>
              <a:t>Convenience and hassle free</a:t>
            </a:r>
          </a:p>
          <a:p>
            <a:pPr marL="800100" lvl="1" indent="-342900">
              <a:buFont typeface="Wingdings" pitchFamily="2" charset="2"/>
              <a:buChar char="ü"/>
            </a:pPr>
            <a:r>
              <a:rPr lang="en-US" sz="2500" dirty="0"/>
              <a:t>Knowing when to make an exception</a:t>
            </a:r>
          </a:p>
          <a:p>
            <a:pPr marL="800100" lvl="1" indent="-342900">
              <a:buFont typeface="Wingdings" pitchFamily="2" charset="2"/>
              <a:buChar char="ü"/>
            </a:pPr>
            <a:r>
              <a:rPr lang="en-US" sz="2500" dirty="0"/>
              <a:t>Navigating generational divide</a:t>
            </a:r>
          </a:p>
        </p:txBody>
      </p:sp>
      <p:pic>
        <p:nvPicPr>
          <p:cNvPr id="6" name="Picture 5">
            <a:extLst>
              <a:ext uri="{FF2B5EF4-FFF2-40B4-BE49-F238E27FC236}">
                <a16:creationId xmlns:a16="http://schemas.microsoft.com/office/drawing/2014/main" id="{33EDA326-37DA-124A-8197-31D588C2B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68819" y="0"/>
            <a:ext cx="5423181" cy="6858000"/>
          </a:xfrm>
          <a:prstGeom prst="rect">
            <a:avLst/>
          </a:prstGeom>
        </p:spPr>
      </p:pic>
    </p:spTree>
    <p:extLst>
      <p:ext uri="{BB962C8B-B14F-4D97-AF65-F5344CB8AC3E}">
        <p14:creationId xmlns:p14="http://schemas.microsoft.com/office/powerpoint/2010/main" val="1577072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6D887E6-E33B-6540-A0EC-472A4100554A}"/>
              </a:ext>
            </a:extLst>
          </p:cNvPr>
          <p:cNvGrpSpPr/>
          <p:nvPr/>
        </p:nvGrpSpPr>
        <p:grpSpPr>
          <a:xfrm>
            <a:off x="0" y="6038323"/>
            <a:ext cx="12192000" cy="647299"/>
            <a:chOff x="-1" y="6008343"/>
            <a:chExt cx="12192001" cy="647299"/>
          </a:xfrm>
        </p:grpSpPr>
        <p:sp>
          <p:nvSpPr>
            <p:cNvPr id="14" name="Rectangle 13">
              <a:extLst>
                <a:ext uri="{FF2B5EF4-FFF2-40B4-BE49-F238E27FC236}">
                  <a16:creationId xmlns:a16="http://schemas.microsoft.com/office/drawing/2014/main" id="{7649EEC2-B06E-B642-9962-6711F60805DE}"/>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5" name="Picture 14">
              <a:extLst>
                <a:ext uri="{FF2B5EF4-FFF2-40B4-BE49-F238E27FC236}">
                  <a16:creationId xmlns:a16="http://schemas.microsoft.com/office/drawing/2014/main" id="{CC0498BD-5C8F-1E44-B76F-C3E2D674A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4734553" y="1348674"/>
            <a:ext cx="4460247"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4800" dirty="0">
                <a:solidFill>
                  <a:schemeClr val="bg2">
                    <a:lumMod val="25000"/>
                  </a:schemeClr>
                </a:solidFill>
              </a:rPr>
              <a:t>TMC beats OBT</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0839" y="753618"/>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5169128" y="2238299"/>
            <a:ext cx="6028266" cy="4708981"/>
          </a:xfrm>
          <a:prstGeom prst="rect">
            <a:avLst/>
          </a:prstGeom>
          <a:noFill/>
        </p:spPr>
        <p:txBody>
          <a:bodyPr wrap="square" rtlCol="0">
            <a:spAutoFit/>
          </a:bodyPr>
          <a:lstStyle/>
          <a:p>
            <a:r>
              <a:rPr lang="en-ZA" sz="3000" dirty="0"/>
              <a:t>A human consultant can help companies understand how staff travel, inform the company strategically how they can manage their travel better, and help them make appropriate changes to achieve a greater return on their corporate travel investment.</a:t>
            </a:r>
          </a:p>
          <a:p>
            <a:br>
              <a:rPr lang="en-ZA" sz="3000" dirty="0"/>
            </a:br>
            <a:endParaRPr lang="en-US" sz="3000" dirty="0"/>
          </a:p>
        </p:txBody>
      </p:sp>
      <p:pic>
        <p:nvPicPr>
          <p:cNvPr id="5" name="Picture 4">
            <a:extLst>
              <a:ext uri="{FF2B5EF4-FFF2-40B4-BE49-F238E27FC236}">
                <a16:creationId xmlns:a16="http://schemas.microsoft.com/office/drawing/2014/main" id="{F684270D-3389-1C41-B89C-A382531E42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164740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EBBC17-B45B-874E-9603-EE657CA1E092}"/>
              </a:ext>
            </a:extLst>
          </p:cNvPr>
          <p:cNvSpPr txBox="1"/>
          <p:nvPr/>
        </p:nvSpPr>
        <p:spPr>
          <a:xfrm>
            <a:off x="206665" y="374754"/>
            <a:ext cx="10264111" cy="6555641"/>
          </a:xfrm>
          <a:prstGeom prst="rect">
            <a:avLst/>
          </a:prstGeom>
          <a:noFill/>
        </p:spPr>
        <p:txBody>
          <a:bodyPr wrap="square" rtlCol="0">
            <a:spAutoFit/>
          </a:bodyPr>
          <a:lstStyle/>
          <a:p>
            <a:pPr fontAlgn="b"/>
            <a:endParaRPr lang="en-ZA" dirty="0"/>
          </a:p>
          <a:p>
            <a:pPr fontAlgn="b"/>
            <a:endParaRPr lang="en-ZA" dirty="0"/>
          </a:p>
          <a:p>
            <a:pPr fontAlgn="b"/>
            <a:endParaRPr lang="en-ZA" dirty="0"/>
          </a:p>
          <a:p>
            <a:pPr fontAlgn="b"/>
            <a:endParaRPr lang="en-ZA" dirty="0"/>
          </a:p>
          <a:p>
            <a:endParaRPr lang="en-US" sz="2800" dirty="0"/>
          </a:p>
          <a:p>
            <a:endParaRPr lang="en-US" sz="2800" dirty="0"/>
          </a:p>
          <a:p>
            <a:endParaRPr lang="en-US" sz="2800" dirty="0"/>
          </a:p>
          <a:p>
            <a:endParaRPr lang="en-US" sz="2800" dirty="0"/>
          </a:p>
          <a:p>
            <a:endParaRPr lang="en-US" sz="2800" dirty="0"/>
          </a:p>
          <a:p>
            <a:endParaRPr lang="en-US" sz="2000" dirty="0">
              <a:latin typeface="Arial" panose="020B0604020202020204" pitchFamily="34" charset="0"/>
              <a:cs typeface="Arial" panose="020B0604020202020204" pitchFamily="34" charset="0"/>
            </a:endParaRPr>
          </a:p>
          <a:p>
            <a:endParaRPr lang="en-US" sz="2000" dirty="0"/>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3200" b="1" dirty="0">
              <a:solidFill>
                <a:srgbClr val="C00000"/>
              </a:solidFill>
              <a:latin typeface="Arial" panose="020B0604020202020204" pitchFamily="34" charset="0"/>
              <a:cs typeface="Arial" panose="020B0604020202020204" pitchFamily="34" charset="0"/>
            </a:endParaRPr>
          </a:p>
          <a:p>
            <a:endParaRPr lang="en-US" sz="3200" b="1" dirty="0">
              <a:solidFill>
                <a:srgbClr val="C00000"/>
              </a:solidFill>
              <a:latin typeface="Arial" panose="020B0604020202020204" pitchFamily="34" charset="0"/>
              <a:cs typeface="Arial" panose="020B0604020202020204" pitchFamily="34" charset="0"/>
            </a:endParaRPr>
          </a:p>
          <a:p>
            <a:r>
              <a:rPr lang="en-US" sz="3200" b="1" dirty="0">
                <a:solidFill>
                  <a:srgbClr val="C00000"/>
                </a:solidFill>
                <a:latin typeface="Arial" panose="020B0604020202020204" pitchFamily="34" charset="0"/>
                <a:cs typeface="Arial" panose="020B0604020202020204" pitchFamily="34" charset="0"/>
              </a:rPr>
              <a:t> </a:t>
            </a:r>
          </a:p>
          <a:p>
            <a:endParaRPr lang="en-US" sz="3200" b="1" dirty="0">
              <a:solidFill>
                <a:srgbClr val="C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6FE3F72-1BFD-B442-8E87-923F72DAD2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817" y="2205058"/>
            <a:ext cx="2106518" cy="4466675"/>
          </a:xfrm>
          <a:prstGeom prst="rect">
            <a:avLst/>
          </a:prstGeom>
        </p:spPr>
      </p:pic>
      <p:pic>
        <p:nvPicPr>
          <p:cNvPr id="9" name="Picture 8">
            <a:extLst>
              <a:ext uri="{FF2B5EF4-FFF2-40B4-BE49-F238E27FC236}">
                <a16:creationId xmlns:a16="http://schemas.microsoft.com/office/drawing/2014/main" id="{F4E059F2-27B9-5B47-8234-0B1DCAFC6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25040" y="2175035"/>
            <a:ext cx="1675831" cy="4466676"/>
          </a:xfrm>
          <a:prstGeom prst="rect">
            <a:avLst/>
          </a:prstGeom>
        </p:spPr>
      </p:pic>
      <p:pic>
        <p:nvPicPr>
          <p:cNvPr id="13" name="Picture 12">
            <a:extLst>
              <a:ext uri="{FF2B5EF4-FFF2-40B4-BE49-F238E27FC236}">
                <a16:creationId xmlns:a16="http://schemas.microsoft.com/office/drawing/2014/main" id="{65A10D46-3FC3-5341-99D8-1E91837FB747}"/>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459844" y="0"/>
            <a:ext cx="7254284" cy="8250383"/>
          </a:xfrm>
          <a:prstGeom prst="rect">
            <a:avLst/>
          </a:prstGeom>
        </p:spPr>
      </p:pic>
      <p:sp>
        <p:nvSpPr>
          <p:cNvPr id="15" name="TextBox 14">
            <a:extLst>
              <a:ext uri="{FF2B5EF4-FFF2-40B4-BE49-F238E27FC236}">
                <a16:creationId xmlns:a16="http://schemas.microsoft.com/office/drawing/2014/main" id="{F35D8CFB-D8A8-0E49-B5AE-AD78E087C45C}"/>
              </a:ext>
            </a:extLst>
          </p:cNvPr>
          <p:cNvSpPr txBox="1"/>
          <p:nvPr/>
        </p:nvSpPr>
        <p:spPr>
          <a:xfrm>
            <a:off x="5378237" y="603356"/>
            <a:ext cx="5551512" cy="5324535"/>
          </a:xfrm>
          <a:prstGeom prst="rect">
            <a:avLst/>
          </a:prstGeom>
          <a:noFill/>
        </p:spPr>
        <p:txBody>
          <a:bodyPr wrap="square" rtlCol="0">
            <a:spAutoFit/>
          </a:bodyPr>
          <a:lstStyle/>
          <a:p>
            <a:pPr fontAlgn="b"/>
            <a:r>
              <a:rPr lang="en-ZA" sz="2000" dirty="0">
                <a:latin typeface="Arial" panose="020B0604020202020204" pitchFamily="34" charset="0"/>
                <a:cs typeface="Arial" panose="020B0604020202020204" pitchFamily="34" charset="0"/>
              </a:rPr>
              <a:t>When something goes wrong, we look to a TA to make recommendations and change travel plans.</a:t>
            </a:r>
          </a:p>
          <a:p>
            <a:pPr fontAlgn="b"/>
            <a:endParaRPr lang="en-ZA" sz="2000" dirty="0">
              <a:latin typeface="Arial" panose="020B0604020202020204" pitchFamily="34" charset="0"/>
              <a:cs typeface="Arial" panose="020B0604020202020204" pitchFamily="34" charset="0"/>
            </a:endParaRPr>
          </a:p>
          <a:p>
            <a:pPr fontAlgn="b"/>
            <a:r>
              <a:rPr lang="en-ZA" sz="2000" dirty="0">
                <a:latin typeface="Arial" panose="020B0604020202020204" pitchFamily="34" charset="0"/>
                <a:cs typeface="Arial" panose="020B0604020202020204" pitchFamily="34" charset="0"/>
              </a:rPr>
              <a:t>We will both look and book via an OBT and our TMC. </a:t>
            </a:r>
          </a:p>
          <a:p>
            <a:pPr fontAlgn="b"/>
            <a:endParaRPr lang="en-ZA" sz="2000" dirty="0">
              <a:latin typeface="Arial" panose="020B0604020202020204" pitchFamily="34" charset="0"/>
              <a:cs typeface="Arial" panose="020B0604020202020204" pitchFamily="34" charset="0"/>
            </a:endParaRPr>
          </a:p>
          <a:p>
            <a:pPr fontAlgn="b"/>
            <a:r>
              <a:rPr lang="en-ZA" sz="2000" dirty="0">
                <a:latin typeface="Arial" panose="020B0604020202020204" pitchFamily="34" charset="0"/>
                <a:cs typeface="Arial" panose="020B0604020202020204" pitchFamily="34" charset="0"/>
              </a:rPr>
              <a:t>We check-in via OBT or through mobile. We don’t need a TA to do this for us. </a:t>
            </a:r>
          </a:p>
          <a:p>
            <a:pPr fontAlgn="b"/>
            <a:endParaRPr lang="en-ZA"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Mobile technology, digital payment systems and internal communications are the most important services for me.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Ancillary and concierge services not that important</a:t>
            </a:r>
            <a:endParaRPr lang="en-ZA" sz="2000" dirty="0">
              <a:latin typeface="Arial" panose="020B0604020202020204" pitchFamily="34" charset="0"/>
              <a:cs typeface="Arial" panose="020B0604020202020204" pitchFamily="34" charset="0"/>
            </a:endParaRPr>
          </a:p>
          <a:p>
            <a:endParaRPr lang="en-US" sz="2000" dirty="0"/>
          </a:p>
        </p:txBody>
      </p:sp>
      <p:sp>
        <p:nvSpPr>
          <p:cNvPr id="18" name="TextBox 17">
            <a:extLst>
              <a:ext uri="{FF2B5EF4-FFF2-40B4-BE49-F238E27FC236}">
                <a16:creationId xmlns:a16="http://schemas.microsoft.com/office/drawing/2014/main" id="{97FCEB7A-C28D-014F-8619-8216AB2A137A}"/>
              </a:ext>
            </a:extLst>
          </p:cNvPr>
          <p:cNvSpPr txBox="1"/>
          <p:nvPr/>
        </p:nvSpPr>
        <p:spPr>
          <a:xfrm>
            <a:off x="206665" y="374754"/>
            <a:ext cx="3298535"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Century </a:t>
            </a:r>
          </a:p>
          <a:p>
            <a:r>
              <a:rPr lang="en-US" sz="2800" dirty="0">
                <a:latin typeface="Arial" panose="020B0604020202020204" pitchFamily="34" charset="0"/>
                <a:cs typeface="Arial" panose="020B0604020202020204" pitchFamily="34" charset="0"/>
              </a:rPr>
              <a:t>Travel Agent Study</a:t>
            </a:r>
          </a:p>
        </p:txBody>
      </p:sp>
    </p:spTree>
    <p:extLst>
      <p:ext uri="{BB962C8B-B14F-4D97-AF65-F5344CB8AC3E}">
        <p14:creationId xmlns:p14="http://schemas.microsoft.com/office/powerpoint/2010/main" val="194313054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F9489-3116-2848-980D-37D3BFDFF882}"/>
              </a:ext>
            </a:extLst>
          </p:cNvPr>
          <p:cNvSpPr txBox="1"/>
          <p:nvPr/>
        </p:nvSpPr>
        <p:spPr>
          <a:xfrm>
            <a:off x="284765" y="1240005"/>
            <a:ext cx="10891235" cy="1938992"/>
          </a:xfrm>
          <a:prstGeom prst="rect">
            <a:avLst/>
          </a:prstGeom>
          <a:noFill/>
        </p:spPr>
        <p:txBody>
          <a:bodyPr wrap="square" rtlCol="0">
            <a:spAutoFit/>
          </a:bodyPr>
          <a:lstStyle/>
          <a:p>
            <a:r>
              <a:rPr lang="en-US" sz="4000" b="1" dirty="0">
                <a:solidFill>
                  <a:srgbClr val="C4383C"/>
                </a:solidFill>
                <a:latin typeface="Calibri" panose="020F0502020204030204" pitchFamily="34" charset="0"/>
                <a:cs typeface="Calibri" panose="020F0502020204030204" pitchFamily="34" charset="0"/>
              </a:rPr>
              <a:t>What specialist information are travel agents expected to have over technology?</a:t>
            </a:r>
          </a:p>
          <a:p>
            <a:endParaRPr lang="en-US" sz="40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E20BAD1-DF96-EE43-802E-F1AF972C4B53}"/>
              </a:ext>
            </a:extLst>
          </p:cNvPr>
          <p:cNvSpPr txBox="1"/>
          <p:nvPr/>
        </p:nvSpPr>
        <p:spPr>
          <a:xfrm>
            <a:off x="418819" y="2990356"/>
            <a:ext cx="7781874" cy="2400657"/>
          </a:xfrm>
          <a:prstGeom prst="rect">
            <a:avLst/>
          </a:prstGeom>
          <a:noFill/>
        </p:spPr>
        <p:txBody>
          <a:bodyPr wrap="none" rtlCol="0">
            <a:spAutoFit/>
          </a:bodyPr>
          <a:lstStyle/>
          <a:p>
            <a:pPr marL="342900" indent="-342900">
              <a:buAutoNum type="arabicPeriod"/>
            </a:pPr>
            <a:r>
              <a:rPr lang="en-US" sz="3000" dirty="0">
                <a:latin typeface="Calibri" panose="020F0502020204030204" pitchFamily="34" charset="0"/>
                <a:cs typeface="Calibri" panose="020F0502020204030204" pitchFamily="34" charset="0"/>
              </a:rPr>
              <a:t>Knowledge about hotels and airlines</a:t>
            </a:r>
          </a:p>
          <a:p>
            <a:pPr marL="342900" indent="-342900">
              <a:buAutoNum type="arabicPeriod"/>
            </a:pPr>
            <a:r>
              <a:rPr lang="en-US" sz="3000" dirty="0">
                <a:latin typeface="Calibri" panose="020F0502020204030204" pitchFamily="34" charset="0"/>
                <a:cs typeface="Calibri" panose="020F0502020204030204" pitchFamily="34" charset="0"/>
              </a:rPr>
              <a:t>General destination information</a:t>
            </a:r>
          </a:p>
          <a:p>
            <a:pPr marL="342900" indent="-342900">
              <a:buAutoNum type="arabicPeriod"/>
            </a:pPr>
            <a:r>
              <a:rPr lang="en-US" sz="3000" dirty="0">
                <a:latin typeface="Calibri" panose="020F0502020204030204" pitchFamily="34" charset="0"/>
                <a:cs typeface="Calibri" panose="020F0502020204030204" pitchFamily="34" charset="0"/>
              </a:rPr>
              <a:t>Safety and travel alerts</a:t>
            </a:r>
          </a:p>
          <a:p>
            <a:pPr marL="342900" indent="-342900">
              <a:buAutoNum type="arabicPeriod"/>
            </a:pPr>
            <a:r>
              <a:rPr lang="en-US" sz="3000" dirty="0">
                <a:latin typeface="Calibri" panose="020F0502020204030204" pitchFamily="34" charset="0"/>
                <a:cs typeface="Calibri" panose="020F0502020204030204" pitchFamily="34" charset="0"/>
              </a:rPr>
              <a:t>Ancillary information, e.g. best airport lounges</a:t>
            </a:r>
          </a:p>
          <a:p>
            <a:pPr marL="342900" indent="-342900">
              <a:buAutoNum type="arabicPeriod"/>
            </a:pPr>
            <a:endParaRPr lang="en-US" sz="30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DBC7591-2D1A-3648-9C62-C64B6BDE7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9" name="Rectangle 8">
            <a:extLst>
              <a:ext uri="{FF2B5EF4-FFF2-40B4-BE49-F238E27FC236}">
                <a16:creationId xmlns:a16="http://schemas.microsoft.com/office/drawing/2014/main" id="{E18141C7-FD9D-704C-A354-B4E6FA05E563}"/>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59AE87-9053-3A4F-B617-4B863B6D5DE2}"/>
              </a:ext>
            </a:extLst>
          </p:cNvPr>
          <p:cNvGrpSpPr/>
          <p:nvPr/>
        </p:nvGrpSpPr>
        <p:grpSpPr>
          <a:xfrm>
            <a:off x="-1" y="6038323"/>
            <a:ext cx="12192001" cy="647299"/>
            <a:chOff x="-1" y="6008343"/>
            <a:chExt cx="12192001" cy="647299"/>
          </a:xfrm>
        </p:grpSpPr>
        <p:sp>
          <p:nvSpPr>
            <p:cNvPr id="11" name="Rectangle 10">
              <a:extLst>
                <a:ext uri="{FF2B5EF4-FFF2-40B4-BE49-F238E27FC236}">
                  <a16:creationId xmlns:a16="http://schemas.microsoft.com/office/drawing/2014/main" id="{BC77BDDC-AE41-9B41-8116-62D994AE6D20}"/>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2" name="Picture 11">
              <a:extLst>
                <a:ext uri="{FF2B5EF4-FFF2-40B4-BE49-F238E27FC236}">
                  <a16:creationId xmlns:a16="http://schemas.microsoft.com/office/drawing/2014/main" id="{39A4E1F4-5BD8-2D4C-BB1C-55B612E510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Tree>
    <p:extLst>
      <p:ext uri="{BB962C8B-B14F-4D97-AF65-F5344CB8AC3E}">
        <p14:creationId xmlns:p14="http://schemas.microsoft.com/office/powerpoint/2010/main" val="363826195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F9489-3116-2848-980D-37D3BFDFF882}"/>
              </a:ext>
            </a:extLst>
          </p:cNvPr>
          <p:cNvSpPr txBox="1"/>
          <p:nvPr/>
        </p:nvSpPr>
        <p:spPr>
          <a:xfrm>
            <a:off x="418819" y="1470972"/>
            <a:ext cx="11332914" cy="1261884"/>
          </a:xfrm>
          <a:prstGeom prst="rect">
            <a:avLst/>
          </a:prstGeom>
          <a:solidFill>
            <a:schemeClr val="bg1"/>
          </a:solidFill>
        </p:spPr>
        <p:txBody>
          <a:bodyPr wrap="square" rtlCol="0">
            <a:spAutoFit/>
          </a:bodyPr>
          <a:lstStyle/>
          <a:p>
            <a:r>
              <a:rPr lang="en-US" sz="3800" b="1" dirty="0">
                <a:solidFill>
                  <a:srgbClr val="C00000"/>
                </a:solidFill>
                <a:latin typeface="Calibri" panose="020F0502020204030204" pitchFamily="34" charset="0"/>
                <a:cs typeface="Calibri" panose="020F0502020204030204" pitchFamily="34" charset="0"/>
              </a:rPr>
              <a:t>Which of the following technological functions and services are important to you in your business travel?</a:t>
            </a:r>
          </a:p>
        </p:txBody>
      </p:sp>
      <p:sp>
        <p:nvSpPr>
          <p:cNvPr id="4" name="TextBox 3">
            <a:extLst>
              <a:ext uri="{FF2B5EF4-FFF2-40B4-BE49-F238E27FC236}">
                <a16:creationId xmlns:a16="http://schemas.microsoft.com/office/drawing/2014/main" id="{5F75F0D0-88C8-C14D-87A8-ABA63FC0164C}"/>
              </a:ext>
            </a:extLst>
          </p:cNvPr>
          <p:cNvSpPr txBox="1"/>
          <p:nvPr/>
        </p:nvSpPr>
        <p:spPr>
          <a:xfrm>
            <a:off x="418819" y="3386481"/>
            <a:ext cx="8994710" cy="1477328"/>
          </a:xfrm>
          <a:prstGeom prst="rect">
            <a:avLst/>
          </a:prstGeom>
          <a:noFill/>
        </p:spPr>
        <p:txBody>
          <a:bodyPr wrap="square" rtlCol="0">
            <a:spAutoFit/>
          </a:bodyPr>
          <a:lstStyle/>
          <a:p>
            <a:pPr marL="342900" indent="-342900">
              <a:buAutoNum type="arabicPeriod"/>
            </a:pPr>
            <a:r>
              <a:rPr lang="en-US" sz="3000" dirty="0">
                <a:latin typeface="Calibri" panose="020F0502020204030204" pitchFamily="34" charset="0"/>
                <a:cs typeface="Calibri" panose="020F0502020204030204" pitchFamily="34" charset="0"/>
              </a:rPr>
              <a:t>Mobile Technology</a:t>
            </a:r>
          </a:p>
          <a:p>
            <a:pPr marL="342900" indent="-342900">
              <a:buAutoNum type="arabicPeriod"/>
            </a:pPr>
            <a:r>
              <a:rPr lang="en-US" sz="3000" dirty="0">
                <a:latin typeface="Calibri" panose="020F0502020204030204" pitchFamily="34" charset="0"/>
                <a:cs typeface="Calibri" panose="020F0502020204030204" pitchFamily="34" charset="0"/>
              </a:rPr>
              <a:t>Digital Payments</a:t>
            </a:r>
          </a:p>
          <a:p>
            <a:pPr marL="342900" indent="-342900">
              <a:buAutoNum type="arabicPeriod"/>
            </a:pPr>
            <a:r>
              <a:rPr lang="en-US" sz="3000" dirty="0">
                <a:latin typeface="Calibri" panose="020F0502020204030204" pitchFamily="34" charset="0"/>
                <a:cs typeface="Calibri" panose="020F0502020204030204" pitchFamily="34" charset="0"/>
              </a:rPr>
              <a:t>Internal Company Communications</a:t>
            </a:r>
          </a:p>
        </p:txBody>
      </p:sp>
      <p:pic>
        <p:nvPicPr>
          <p:cNvPr id="8" name="Picture 7">
            <a:extLst>
              <a:ext uri="{FF2B5EF4-FFF2-40B4-BE49-F238E27FC236}">
                <a16:creationId xmlns:a16="http://schemas.microsoft.com/office/drawing/2014/main" id="{A8F978AA-451F-564F-83D7-8458724B2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9" name="Rectangle 8">
            <a:extLst>
              <a:ext uri="{FF2B5EF4-FFF2-40B4-BE49-F238E27FC236}">
                <a16:creationId xmlns:a16="http://schemas.microsoft.com/office/drawing/2014/main" id="{452A76B0-148F-2A4C-ACCC-5FC6DE8C2B8C}"/>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9C90D72-3D20-594D-8985-B6C273DADD3C}"/>
              </a:ext>
            </a:extLst>
          </p:cNvPr>
          <p:cNvGrpSpPr/>
          <p:nvPr/>
        </p:nvGrpSpPr>
        <p:grpSpPr>
          <a:xfrm>
            <a:off x="-1" y="6038323"/>
            <a:ext cx="12192001" cy="647299"/>
            <a:chOff x="-1" y="6008343"/>
            <a:chExt cx="12192001" cy="647299"/>
          </a:xfrm>
        </p:grpSpPr>
        <p:sp>
          <p:nvSpPr>
            <p:cNvPr id="11" name="Rectangle 10">
              <a:extLst>
                <a:ext uri="{FF2B5EF4-FFF2-40B4-BE49-F238E27FC236}">
                  <a16:creationId xmlns:a16="http://schemas.microsoft.com/office/drawing/2014/main" id="{04EAA48B-4867-2344-AFFE-CBD5851AB3C7}"/>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2" name="Picture 11">
              <a:extLst>
                <a:ext uri="{FF2B5EF4-FFF2-40B4-BE49-F238E27FC236}">
                  <a16:creationId xmlns:a16="http://schemas.microsoft.com/office/drawing/2014/main" id="{959E1E29-1BC2-C64B-8C01-926E3EC2DD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Tree>
    <p:extLst>
      <p:ext uri="{BB962C8B-B14F-4D97-AF65-F5344CB8AC3E}">
        <p14:creationId xmlns:p14="http://schemas.microsoft.com/office/powerpoint/2010/main" val="378933845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2" y="2886031"/>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6" y="-3250095"/>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D4F19D-F27D-7446-B74F-5BB06E383F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0"/>
            <a:ext cx="12192002" cy="2805781"/>
          </a:xfrm>
          <a:prstGeom prst="rect">
            <a:avLst/>
          </a:prstGeom>
        </p:spPr>
      </p:pic>
      <p:sp>
        <p:nvSpPr>
          <p:cNvPr id="14" name="TextBox 13">
            <a:extLst>
              <a:ext uri="{FF2B5EF4-FFF2-40B4-BE49-F238E27FC236}">
                <a16:creationId xmlns:a16="http://schemas.microsoft.com/office/drawing/2014/main" id="{E7771328-64CC-7C42-91BC-0BA1E264305B}"/>
              </a:ext>
            </a:extLst>
          </p:cNvPr>
          <p:cNvSpPr txBox="1"/>
          <p:nvPr/>
        </p:nvSpPr>
        <p:spPr>
          <a:xfrm>
            <a:off x="624422" y="3336983"/>
            <a:ext cx="8172225" cy="2246769"/>
          </a:xfrm>
          <a:prstGeom prst="rect">
            <a:avLst/>
          </a:prstGeom>
          <a:noFill/>
        </p:spPr>
        <p:txBody>
          <a:bodyPr wrap="square" rtlCol="0">
            <a:spAutoFit/>
          </a:bodyPr>
          <a:lstStyle/>
          <a:p>
            <a:r>
              <a:rPr lang="en-US" sz="7000" dirty="0">
                <a:solidFill>
                  <a:schemeClr val="bg2">
                    <a:lumMod val="25000"/>
                  </a:schemeClr>
                </a:solidFill>
                <a:latin typeface="Calibri" panose="020F0502020204030204" pitchFamily="34" charset="0"/>
                <a:cs typeface="Calibri" panose="020F0502020204030204" pitchFamily="34" charset="0"/>
              </a:rPr>
              <a:t>Travel Agents </a:t>
            </a:r>
          </a:p>
          <a:p>
            <a:r>
              <a:rPr lang="en-US" sz="7000" dirty="0">
                <a:solidFill>
                  <a:schemeClr val="bg2">
                    <a:lumMod val="25000"/>
                  </a:schemeClr>
                </a:solidFill>
                <a:latin typeface="Calibri" panose="020F0502020204030204" pitchFamily="34" charset="0"/>
                <a:cs typeface="Calibri" panose="020F0502020204030204" pitchFamily="34" charset="0"/>
              </a:rPr>
              <a:t>are the </a:t>
            </a:r>
            <a:r>
              <a:rPr lang="en-US" sz="7000" dirty="0">
                <a:solidFill>
                  <a:srgbClr val="C4383C"/>
                </a:solidFill>
                <a:latin typeface="Calibri" panose="020F0502020204030204" pitchFamily="34" charset="0"/>
                <a:cs typeface="Calibri" panose="020F0502020204030204" pitchFamily="34" charset="0"/>
              </a:rPr>
              <a:t>safety net</a:t>
            </a:r>
            <a:r>
              <a:rPr lang="en-US" sz="7000" dirty="0">
                <a:latin typeface="Calibri" panose="020F0502020204030204" pitchFamily="34" charset="0"/>
                <a:cs typeface="Calibri" panose="020F0502020204030204" pitchFamily="34" charset="0"/>
              </a:rPr>
              <a:t>…</a:t>
            </a:r>
          </a:p>
        </p:txBody>
      </p:sp>
      <p:pic>
        <p:nvPicPr>
          <p:cNvPr id="15" name="Picture 14">
            <a:extLst>
              <a:ext uri="{FF2B5EF4-FFF2-40B4-BE49-F238E27FC236}">
                <a16:creationId xmlns:a16="http://schemas.microsoft.com/office/drawing/2014/main" id="{C4D26697-37B7-874C-96E4-9AB6279207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28"/>
          <a:stretch/>
        </p:blipFill>
        <p:spPr>
          <a:xfrm>
            <a:off x="-16937" y="-2296"/>
            <a:ext cx="12191999" cy="2792953"/>
          </a:xfrm>
          <a:prstGeom prst="rect">
            <a:avLst/>
          </a:prstGeom>
        </p:spPr>
      </p:pic>
    </p:spTree>
    <p:extLst>
      <p:ext uri="{BB962C8B-B14F-4D97-AF65-F5344CB8AC3E}">
        <p14:creationId xmlns:p14="http://schemas.microsoft.com/office/powerpoint/2010/main" val="508133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887719" y="2014444"/>
            <a:ext cx="10406357" cy="2400657"/>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b="0" dirty="0">
                <a:solidFill>
                  <a:schemeClr val="bg2">
                    <a:lumMod val="25000"/>
                  </a:schemeClr>
                </a:solidFill>
              </a:rPr>
              <a:t>“We all want to talk to a 'live person' when we are dealing with a crisis and when we need to be the exception to the rule.”</a:t>
            </a:r>
            <a:endParaRPr lang="en-US" sz="5000" b="0" spc="-15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042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156883-46C5-4FA9-8258-24F56C5A8A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918" y="0"/>
            <a:ext cx="1481331" cy="674574"/>
          </a:xfrm>
          <a:prstGeom prst="rect">
            <a:avLst/>
          </a:prstGeom>
        </p:spPr>
      </p:pic>
      <p:sp>
        <p:nvSpPr>
          <p:cNvPr id="2" name="TextBox 1">
            <a:extLst>
              <a:ext uri="{FF2B5EF4-FFF2-40B4-BE49-F238E27FC236}">
                <a16:creationId xmlns:a16="http://schemas.microsoft.com/office/drawing/2014/main" id="{44399759-5C93-4656-B0B4-C901076496F4}"/>
              </a:ext>
            </a:extLst>
          </p:cNvPr>
          <p:cNvSpPr txBox="1"/>
          <p:nvPr/>
        </p:nvSpPr>
        <p:spPr>
          <a:xfrm>
            <a:off x="1096017" y="2071869"/>
            <a:ext cx="9495019" cy="4093428"/>
          </a:xfrm>
          <a:prstGeom prst="rect">
            <a:avLst/>
          </a:prstGeom>
          <a:noFill/>
        </p:spPr>
        <p:txBody>
          <a:bodyPr wrap="square" rtlCol="0">
            <a:spAutoFit/>
          </a:bodyPr>
          <a:lstStyle/>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Established in 1956</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Is a representative forum that promotes professional service in the travel industry for both members and our clients</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Represents over 90% of the travel industry in terms of market share</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ASATA’s membership is voluntary and includes South African retail travel agents, travel management companies, wholesalers and suppliers of travel-related products and services</a:t>
            </a:r>
          </a:p>
          <a:p>
            <a:endParaRPr lang="en-ZA" sz="20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F7AA731-5E3C-4993-8F2D-440A88AC3EF1}"/>
              </a:ext>
            </a:extLst>
          </p:cNvPr>
          <p:cNvCxnSpPr>
            <a:cxnSpLocks/>
          </p:cNvCxnSpPr>
          <p:nvPr/>
        </p:nvCxnSpPr>
        <p:spPr>
          <a:xfrm>
            <a:off x="382918" y="824899"/>
            <a:ext cx="11426164" cy="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8399C0C-804A-4078-B658-BBB6635BA405}"/>
              </a:ext>
            </a:extLst>
          </p:cNvPr>
          <p:cNvGrpSpPr/>
          <p:nvPr/>
        </p:nvGrpSpPr>
        <p:grpSpPr>
          <a:xfrm>
            <a:off x="382918" y="6484971"/>
            <a:ext cx="11426164" cy="269224"/>
            <a:chOff x="382918" y="6484971"/>
            <a:chExt cx="11426164" cy="269224"/>
          </a:xfrm>
        </p:grpSpPr>
        <p:sp>
          <p:nvSpPr>
            <p:cNvPr id="42" name="TextBox 41">
              <a:extLst>
                <a:ext uri="{FF2B5EF4-FFF2-40B4-BE49-F238E27FC236}">
                  <a16:creationId xmlns:a16="http://schemas.microsoft.com/office/drawing/2014/main" id="{9CE25606-5818-4DD9-A478-7D21ED7A0BD3}"/>
                </a:ext>
              </a:extLst>
            </p:cNvPr>
            <p:cNvSpPr txBox="1"/>
            <p:nvPr/>
          </p:nvSpPr>
          <p:spPr>
            <a:xfrm>
              <a:off x="666145" y="6492585"/>
              <a:ext cx="2396208" cy="261610"/>
            </a:xfrm>
            <a:prstGeom prst="rect">
              <a:avLst/>
            </a:prstGeom>
            <a:noFill/>
          </p:spPr>
          <p:txBody>
            <a:bodyPr wrap="square" rtlCol="0">
              <a:spAutoFit/>
            </a:bodyPr>
            <a:lstStyle/>
            <a:p>
              <a:r>
                <a:rPr lang="en-ZA" sz="1100" dirty="0">
                  <a:solidFill>
                    <a:srgbClr val="4E4E4E"/>
                  </a:solidFill>
                  <a:latin typeface="Gotham Medium" pitchFamily="50" charset="0"/>
                  <a:cs typeface="Gotham Medium" pitchFamily="50" charset="0"/>
                </a:rPr>
                <a:t>www.asata.co.za</a:t>
              </a:r>
              <a:endParaRPr lang="en-US" sz="1100" dirty="0">
                <a:solidFill>
                  <a:srgbClr val="4E4E4E"/>
                </a:solidFill>
                <a:latin typeface="Gotham Medium" pitchFamily="50" charset="0"/>
                <a:cs typeface="Gotham Medium" pitchFamily="50" charset="0"/>
              </a:endParaRPr>
            </a:p>
          </p:txBody>
        </p:sp>
        <p:cxnSp>
          <p:nvCxnSpPr>
            <p:cNvPr id="43" name="Straight Connector 42">
              <a:extLst>
                <a:ext uri="{FF2B5EF4-FFF2-40B4-BE49-F238E27FC236}">
                  <a16:creationId xmlns:a16="http://schemas.microsoft.com/office/drawing/2014/main" id="{1B14A9E8-A46C-49AB-9684-51B32BDC6000}"/>
                </a:ext>
              </a:extLst>
            </p:cNvPr>
            <p:cNvCxnSpPr>
              <a:cxnSpLocks/>
            </p:cNvCxnSpPr>
            <p:nvPr/>
          </p:nvCxnSpPr>
          <p:spPr>
            <a:xfrm>
              <a:off x="382918" y="6484971"/>
              <a:ext cx="11426164" cy="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sp>
        <p:nvSpPr>
          <p:cNvPr id="10" name="Title 11">
            <a:extLst>
              <a:ext uri="{FF2B5EF4-FFF2-40B4-BE49-F238E27FC236}">
                <a16:creationId xmlns:a16="http://schemas.microsoft.com/office/drawing/2014/main" id="{95C284D7-BF8E-7B44-A5B4-1A087811DF1C}"/>
              </a:ext>
            </a:extLst>
          </p:cNvPr>
          <p:cNvSpPr txBox="1">
            <a:spLocks/>
          </p:cNvSpPr>
          <p:nvPr/>
        </p:nvSpPr>
        <p:spPr>
          <a:xfrm>
            <a:off x="1204484" y="1213657"/>
            <a:ext cx="7486566" cy="707886"/>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4000" b="0" spc="-150" dirty="0">
                <a:solidFill>
                  <a:srgbClr val="ED1B23"/>
                </a:solidFill>
                <a:latin typeface="Gotham Bold" pitchFamily="50" charset="0"/>
                <a:cs typeface="Gotham Bold" pitchFamily="50" charset="0"/>
              </a:rPr>
              <a:t>Who is ASATA?</a:t>
            </a:r>
          </a:p>
        </p:txBody>
      </p:sp>
      <p:pic>
        <p:nvPicPr>
          <p:cNvPr id="11" name="Picture 10">
            <a:extLst>
              <a:ext uri="{FF2B5EF4-FFF2-40B4-BE49-F238E27FC236}">
                <a16:creationId xmlns:a16="http://schemas.microsoft.com/office/drawing/2014/main" id="{676AFCBE-799D-3C42-A33C-6856A0515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4563" y="1365887"/>
            <a:ext cx="526592" cy="403427"/>
          </a:xfrm>
          <a:prstGeom prst="rect">
            <a:avLst/>
          </a:prstGeom>
        </p:spPr>
      </p:pic>
    </p:spTree>
    <p:extLst>
      <p:ext uri="{BB962C8B-B14F-4D97-AF65-F5344CB8AC3E}">
        <p14:creationId xmlns:p14="http://schemas.microsoft.com/office/powerpoint/2010/main" val="320433979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887719" y="1706667"/>
            <a:ext cx="10406357" cy="3785652"/>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US" sz="4000" b="0" dirty="0">
                <a:solidFill>
                  <a:schemeClr val="tx1"/>
                </a:solidFill>
              </a:rPr>
              <a:t>“Progressive travel managers can bring travel friction  issue forward, backed by data. Travel managers should ask their HR colleagues just how hard, and expensive it is, to replace a road warrior. They should also ask what is the road warrior attrition rate, and if this rate is high, average or low.”  </a:t>
            </a:r>
          </a:p>
          <a:p>
            <a:r>
              <a:rPr lang="en-US" sz="4000" dirty="0">
                <a:solidFill>
                  <a:schemeClr val="tx1"/>
                </a:solidFill>
              </a:rPr>
              <a:t>~ Scott Gillespie</a:t>
            </a:r>
            <a:endParaRPr lang="en-ZA" sz="4000" dirty="0">
              <a:solidFill>
                <a:schemeClr val="tx1"/>
              </a:solidFill>
            </a:endParaRP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006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2" y="2886031"/>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6" y="-3250095"/>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D4F19D-F27D-7446-B74F-5BB06E383F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0"/>
            <a:ext cx="12192002" cy="2805781"/>
          </a:xfrm>
          <a:prstGeom prst="rect">
            <a:avLst/>
          </a:prstGeom>
        </p:spPr>
      </p:pic>
      <p:sp>
        <p:nvSpPr>
          <p:cNvPr id="14" name="TextBox 13">
            <a:extLst>
              <a:ext uri="{FF2B5EF4-FFF2-40B4-BE49-F238E27FC236}">
                <a16:creationId xmlns:a16="http://schemas.microsoft.com/office/drawing/2014/main" id="{E7771328-64CC-7C42-91BC-0BA1E264305B}"/>
              </a:ext>
            </a:extLst>
          </p:cNvPr>
          <p:cNvSpPr txBox="1"/>
          <p:nvPr/>
        </p:nvSpPr>
        <p:spPr>
          <a:xfrm>
            <a:off x="624422" y="3595438"/>
            <a:ext cx="11076511" cy="1708160"/>
          </a:xfrm>
          <a:prstGeom prst="rect">
            <a:avLst/>
          </a:prstGeom>
          <a:noFill/>
        </p:spPr>
        <p:txBody>
          <a:bodyPr wrap="square" rtlCol="0">
            <a:spAutoFit/>
          </a:bodyPr>
          <a:lstStyle/>
          <a:p>
            <a:pPr algn="ctr"/>
            <a:r>
              <a:rPr lang="en-ZA" sz="3500" dirty="0">
                <a:solidFill>
                  <a:schemeClr val="bg2">
                    <a:lumMod val="25000"/>
                  </a:schemeClr>
                </a:solidFill>
              </a:rPr>
              <a:t>AI and bots will not replace human interaction but will undoubtedly help service providers to deliver a better and more </a:t>
            </a:r>
            <a:r>
              <a:rPr lang="en-ZA" sz="3500" b="1" dirty="0">
                <a:solidFill>
                  <a:srgbClr val="C00000"/>
                </a:solidFill>
              </a:rPr>
              <a:t>personalised</a:t>
            </a:r>
            <a:r>
              <a:rPr lang="en-ZA" sz="3500" dirty="0">
                <a:solidFill>
                  <a:schemeClr val="bg2">
                    <a:lumMod val="25000"/>
                  </a:schemeClr>
                </a:solidFill>
              </a:rPr>
              <a:t> customer experience.</a:t>
            </a:r>
          </a:p>
        </p:txBody>
      </p:sp>
      <p:pic>
        <p:nvPicPr>
          <p:cNvPr id="15" name="Picture 14">
            <a:extLst>
              <a:ext uri="{FF2B5EF4-FFF2-40B4-BE49-F238E27FC236}">
                <a16:creationId xmlns:a16="http://schemas.microsoft.com/office/drawing/2014/main" id="{C4D26697-37B7-874C-96E4-9AB6279207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28"/>
          <a:stretch/>
        </p:blipFill>
        <p:spPr>
          <a:xfrm>
            <a:off x="-16937" y="-2296"/>
            <a:ext cx="12191999" cy="2792953"/>
          </a:xfrm>
          <a:prstGeom prst="rect">
            <a:avLst/>
          </a:prstGeom>
        </p:spPr>
      </p:pic>
    </p:spTree>
    <p:extLst>
      <p:ext uri="{BB962C8B-B14F-4D97-AF65-F5344CB8AC3E}">
        <p14:creationId xmlns:p14="http://schemas.microsoft.com/office/powerpoint/2010/main" val="2350888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B14D12-1A6A-7345-AB0E-1BF52F2A57F3}"/>
              </a:ext>
            </a:extLst>
          </p:cNvPr>
          <p:cNvSpPr txBox="1"/>
          <p:nvPr/>
        </p:nvSpPr>
        <p:spPr>
          <a:xfrm>
            <a:off x="418819" y="1624936"/>
            <a:ext cx="10520114" cy="3170099"/>
          </a:xfrm>
          <a:prstGeom prst="rect">
            <a:avLst/>
          </a:prstGeom>
          <a:noFill/>
        </p:spPr>
        <p:txBody>
          <a:bodyPr wrap="square" rtlCol="0">
            <a:spAutoFit/>
          </a:bodyPr>
          <a:lstStyle/>
          <a:p>
            <a:endParaRPr lang="en-US" sz="5000" b="1" dirty="0">
              <a:solidFill>
                <a:srgbClr val="C00000"/>
              </a:solidFill>
              <a:latin typeface="Calibri" panose="020F0502020204030204" pitchFamily="34" charset="0"/>
              <a:cs typeface="Calibri" panose="020F0502020204030204" pitchFamily="34" charset="0"/>
            </a:endParaRPr>
          </a:p>
          <a:p>
            <a:pPr algn="ctr"/>
            <a:r>
              <a:rPr lang="en-US" sz="5000" dirty="0">
                <a:solidFill>
                  <a:schemeClr val="bg2">
                    <a:lumMod val="25000"/>
                  </a:schemeClr>
                </a:solidFill>
                <a:latin typeface="Calibri" panose="020F0502020204030204" pitchFamily="34" charset="0"/>
                <a:cs typeface="Calibri" panose="020F0502020204030204" pitchFamily="34" charset="0"/>
              </a:rPr>
              <a:t>Most business </a:t>
            </a:r>
            <a:r>
              <a:rPr lang="en-US" sz="5000" dirty="0" err="1">
                <a:solidFill>
                  <a:schemeClr val="bg2">
                    <a:lumMod val="25000"/>
                  </a:schemeClr>
                </a:solidFill>
                <a:latin typeface="Calibri" panose="020F0502020204030204" pitchFamily="34" charset="0"/>
                <a:cs typeface="Calibri" panose="020F0502020204030204" pitchFamily="34" charset="0"/>
              </a:rPr>
              <a:t>travellers</a:t>
            </a:r>
            <a:r>
              <a:rPr lang="en-US" sz="5000" dirty="0">
                <a:solidFill>
                  <a:schemeClr val="bg2">
                    <a:lumMod val="25000"/>
                  </a:schemeClr>
                </a:solidFill>
                <a:latin typeface="Calibri" panose="020F0502020204030204" pitchFamily="34" charset="0"/>
                <a:cs typeface="Calibri" panose="020F0502020204030204" pitchFamily="34" charset="0"/>
              </a:rPr>
              <a:t> rate delivery of a </a:t>
            </a:r>
            <a:r>
              <a:rPr lang="en-US" sz="5000" dirty="0" err="1">
                <a:solidFill>
                  <a:schemeClr val="bg2">
                    <a:lumMod val="25000"/>
                  </a:schemeClr>
                </a:solidFill>
                <a:latin typeface="Calibri" panose="020F0502020204030204" pitchFamily="34" charset="0"/>
                <a:cs typeface="Calibri" panose="020F0502020204030204" pitchFamily="34" charset="0"/>
              </a:rPr>
              <a:t>personalised</a:t>
            </a:r>
            <a:r>
              <a:rPr lang="en-US" sz="5000" dirty="0">
                <a:solidFill>
                  <a:schemeClr val="bg2">
                    <a:lumMod val="25000"/>
                  </a:schemeClr>
                </a:solidFill>
                <a:latin typeface="Calibri" panose="020F0502020204030204" pitchFamily="34" charset="0"/>
                <a:cs typeface="Calibri" panose="020F0502020204030204" pitchFamily="34" charset="0"/>
              </a:rPr>
              <a:t> experience as …</a:t>
            </a:r>
          </a:p>
          <a:p>
            <a:pPr algn="ctr"/>
            <a:r>
              <a:rPr lang="en-US" sz="5000" b="1" dirty="0">
                <a:solidFill>
                  <a:srgbClr val="C00000"/>
                </a:solidFill>
                <a:latin typeface="Calibri" panose="020F0502020204030204" pitchFamily="34" charset="0"/>
                <a:cs typeface="Calibri" panose="020F0502020204030204" pitchFamily="34" charset="0"/>
              </a:rPr>
              <a:t>very important </a:t>
            </a:r>
            <a:r>
              <a:rPr lang="en-US" sz="5000" dirty="0">
                <a:latin typeface="Calibri" panose="020F0502020204030204" pitchFamily="34" charset="0"/>
                <a:cs typeface="Calibri" panose="020F0502020204030204" pitchFamily="34" charset="0"/>
              </a:rPr>
              <a:t>or </a:t>
            </a:r>
            <a:r>
              <a:rPr lang="en-US" sz="5000" b="1" dirty="0">
                <a:solidFill>
                  <a:srgbClr val="C00000"/>
                </a:solidFill>
                <a:latin typeface="Calibri" panose="020F0502020204030204" pitchFamily="34" charset="0"/>
                <a:cs typeface="Calibri" panose="020F0502020204030204" pitchFamily="34" charset="0"/>
              </a:rPr>
              <a:t>important</a:t>
            </a:r>
            <a:r>
              <a:rPr lang="en-US" sz="50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317C6F43-77CB-164C-A5D5-E3D9C13E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0" name="Rectangle 9">
            <a:extLst>
              <a:ext uri="{FF2B5EF4-FFF2-40B4-BE49-F238E27FC236}">
                <a16:creationId xmlns:a16="http://schemas.microsoft.com/office/drawing/2014/main" id="{5DF08F17-5EFC-0B4B-BF46-C5C1D76EC98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5BFDFA9-966E-A44A-84DF-8887D652031C}"/>
              </a:ext>
            </a:extLst>
          </p:cNvPr>
          <p:cNvGrpSpPr/>
          <p:nvPr/>
        </p:nvGrpSpPr>
        <p:grpSpPr>
          <a:xfrm>
            <a:off x="-1" y="6038323"/>
            <a:ext cx="12192001" cy="647299"/>
            <a:chOff x="-1" y="6008343"/>
            <a:chExt cx="12192001" cy="647299"/>
          </a:xfrm>
        </p:grpSpPr>
        <p:sp>
          <p:nvSpPr>
            <p:cNvPr id="12" name="Rectangle 11">
              <a:extLst>
                <a:ext uri="{FF2B5EF4-FFF2-40B4-BE49-F238E27FC236}">
                  <a16:creationId xmlns:a16="http://schemas.microsoft.com/office/drawing/2014/main" id="{4F055B55-75B6-7E4F-A24E-628ABAF6F26C}"/>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FF29311F-B9F8-0E4D-A48F-8C124DA68C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Tree>
    <p:extLst>
      <p:ext uri="{BB962C8B-B14F-4D97-AF65-F5344CB8AC3E}">
        <p14:creationId xmlns:p14="http://schemas.microsoft.com/office/powerpoint/2010/main" val="186414084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36AD32-541D-8A4A-8EF1-F0F925BD20F9}"/>
              </a:ext>
            </a:extLst>
          </p:cNvPr>
          <p:cNvSpPr txBox="1"/>
          <p:nvPr/>
        </p:nvSpPr>
        <p:spPr>
          <a:xfrm>
            <a:off x="1971155" y="1956633"/>
            <a:ext cx="8910432" cy="6740307"/>
          </a:xfrm>
          <a:prstGeom prst="rect">
            <a:avLst/>
          </a:prstGeom>
          <a:noFill/>
        </p:spPr>
        <p:txBody>
          <a:bodyPr wrap="square" rtlCol="0">
            <a:spAutoFit/>
          </a:bodyPr>
          <a:lstStyle/>
          <a:p>
            <a:r>
              <a:rPr lang="en-ZA" sz="2400" dirty="0">
                <a:latin typeface="Arial" panose="020B0604020202020204" pitchFamily="34" charset="0"/>
                <a:cs typeface="Arial" panose="020B0604020202020204" pitchFamily="34" charset="0"/>
              </a:rPr>
              <a:t>Offering more personalised service</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Putting together complex itineraries</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Being more knowledgeable about destinations and product</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Being a safety net in case something goes wrong</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Offering strategic insights to help maximise the ROI of business travel</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Helping to reduce traveller friction</a:t>
            </a: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pPr marL="457200" indent="-457200">
              <a:buFontTx/>
              <a:buChar char="-"/>
            </a:pPr>
            <a:endParaRPr lang="en-ZA" sz="2400" dirty="0"/>
          </a:p>
          <a:p>
            <a:endParaRPr lang="en-US" sz="2400" dirty="0">
              <a:latin typeface="Arial" panose="020B0604020202020204" pitchFamily="34" charset="0"/>
              <a:cs typeface="Arial" panose="020B0604020202020204" pitchFamily="34" charset="0"/>
            </a:endParaRPr>
          </a:p>
          <a:p>
            <a:endParaRPr lang="en-ZA" sz="2400" dirty="0"/>
          </a:p>
          <a:p>
            <a:endParaRPr lang="en-US" sz="2400" dirty="0"/>
          </a:p>
        </p:txBody>
      </p:sp>
      <p:sp>
        <p:nvSpPr>
          <p:cNvPr id="5" name="Title 1">
            <a:extLst>
              <a:ext uri="{FF2B5EF4-FFF2-40B4-BE49-F238E27FC236}">
                <a16:creationId xmlns:a16="http://schemas.microsoft.com/office/drawing/2014/main" id="{7719AD7A-E77F-9E43-9A37-165744C00D04}"/>
              </a:ext>
            </a:extLst>
          </p:cNvPr>
          <p:cNvSpPr txBox="1">
            <a:spLocks/>
          </p:cNvSpPr>
          <p:nvPr/>
        </p:nvSpPr>
        <p:spPr>
          <a:xfrm>
            <a:off x="407119" y="605775"/>
            <a:ext cx="9813726" cy="16052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C00000"/>
                </a:solidFill>
                <a:latin typeface="Arial" panose="020B0604020202020204" pitchFamily="34" charset="0"/>
                <a:cs typeface="Arial" panose="020B0604020202020204" pitchFamily="34" charset="0"/>
              </a:rPr>
              <a:t>TMCs enhance your business by…</a:t>
            </a:r>
          </a:p>
          <a:p>
            <a:endParaRPr lang="en-ZA" sz="3600" dirty="0">
              <a:solidFill>
                <a:srgbClr val="EC2127"/>
              </a:solidFill>
              <a:latin typeface="Gotham Bold" pitchFamily="50" charset="0"/>
              <a:cs typeface="Gotham Bold" pitchFamily="50" charset="0"/>
            </a:endParaRPr>
          </a:p>
        </p:txBody>
      </p:sp>
      <p:pic>
        <p:nvPicPr>
          <p:cNvPr id="4" name="Graphic 3" descr="Bullseye">
            <a:extLst>
              <a:ext uri="{FF2B5EF4-FFF2-40B4-BE49-F238E27FC236}">
                <a16:creationId xmlns:a16="http://schemas.microsoft.com/office/drawing/2014/main" id="{04942AB9-2AD3-1B41-B6B4-48AE041B1AF1}"/>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4752" y="1787723"/>
            <a:ext cx="705283" cy="705283"/>
          </a:xfrm>
          <a:prstGeom prst="rect">
            <a:avLst/>
          </a:prstGeom>
        </p:spPr>
      </p:pic>
      <p:pic>
        <p:nvPicPr>
          <p:cNvPr id="7" name="Graphic 6" descr="Puzzle pieces">
            <a:extLst>
              <a:ext uri="{FF2B5EF4-FFF2-40B4-BE49-F238E27FC236}">
                <a16:creationId xmlns:a16="http://schemas.microsoft.com/office/drawing/2014/main" id="{3F84323E-C79C-8747-A8F2-10A01553168C}"/>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9603" y="2503246"/>
            <a:ext cx="705284" cy="705284"/>
          </a:xfrm>
          <a:prstGeom prst="rect">
            <a:avLst/>
          </a:prstGeom>
        </p:spPr>
      </p:pic>
      <p:pic>
        <p:nvPicPr>
          <p:cNvPr id="9" name="Graphic 8" descr="Warning">
            <a:extLst>
              <a:ext uri="{FF2B5EF4-FFF2-40B4-BE49-F238E27FC236}">
                <a16:creationId xmlns:a16="http://schemas.microsoft.com/office/drawing/2014/main" id="{3C2FEF5D-5C99-5C49-9525-3B7CC3A1CB27}"/>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0483" y="4059098"/>
            <a:ext cx="705286" cy="705286"/>
          </a:xfrm>
          <a:prstGeom prst="rect">
            <a:avLst/>
          </a:prstGeom>
        </p:spPr>
      </p:pic>
      <p:pic>
        <p:nvPicPr>
          <p:cNvPr id="14" name="Graphic 13" descr="Brain">
            <a:extLst>
              <a:ext uri="{FF2B5EF4-FFF2-40B4-BE49-F238E27FC236}">
                <a16:creationId xmlns:a16="http://schemas.microsoft.com/office/drawing/2014/main" id="{1F88612B-0D61-9C46-A24C-8E66E386D4B4}"/>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0483" y="3322311"/>
            <a:ext cx="705285" cy="705285"/>
          </a:xfrm>
          <a:prstGeom prst="rect">
            <a:avLst/>
          </a:prstGeom>
        </p:spPr>
      </p:pic>
      <p:pic>
        <p:nvPicPr>
          <p:cNvPr id="8" name="Graphic 7" descr="Connections">
            <a:extLst>
              <a:ext uri="{FF2B5EF4-FFF2-40B4-BE49-F238E27FC236}">
                <a16:creationId xmlns:a16="http://schemas.microsoft.com/office/drawing/2014/main" id="{00A8DE74-CDE8-BD45-8502-B22B552D43B9}"/>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9600" y="5854375"/>
            <a:ext cx="705287" cy="705287"/>
          </a:xfrm>
          <a:prstGeom prst="rect">
            <a:avLst/>
          </a:prstGeom>
        </p:spPr>
      </p:pic>
      <p:pic>
        <p:nvPicPr>
          <p:cNvPr id="12" name="Graphic 11" descr="Money">
            <a:extLst>
              <a:ext uri="{FF2B5EF4-FFF2-40B4-BE49-F238E27FC236}">
                <a16:creationId xmlns:a16="http://schemas.microsoft.com/office/drawing/2014/main" id="{D93EE315-1748-F448-8EB5-1DB0C665DB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9603" y="4856901"/>
            <a:ext cx="705287" cy="705287"/>
          </a:xfrm>
          <a:prstGeom prst="rect">
            <a:avLst/>
          </a:prstGeom>
        </p:spPr>
      </p:pic>
    </p:spTree>
    <p:extLst>
      <p:ext uri="{BB962C8B-B14F-4D97-AF65-F5344CB8AC3E}">
        <p14:creationId xmlns:p14="http://schemas.microsoft.com/office/powerpoint/2010/main" val="408039300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2" y="3806944"/>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6" y="-2329182"/>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B00291-ABED-7A48-987A-015D933CEFA2}"/>
              </a:ext>
            </a:extLst>
          </p:cNvPr>
          <p:cNvSpPr/>
          <p:nvPr/>
        </p:nvSpPr>
        <p:spPr>
          <a:xfrm>
            <a:off x="870785" y="4210371"/>
            <a:ext cx="10707155" cy="1323439"/>
          </a:xfrm>
          <a:prstGeom prst="rect">
            <a:avLst/>
          </a:prstGeom>
        </p:spPr>
        <p:txBody>
          <a:bodyPr wrap="square">
            <a:spAutoFit/>
          </a:bodyPr>
          <a:lstStyle/>
          <a:p>
            <a:pPr algn="ctr"/>
            <a:r>
              <a:rPr lang="en-ZA" sz="4000" dirty="0">
                <a:solidFill>
                  <a:schemeClr val="bg2">
                    <a:lumMod val="25000"/>
                  </a:schemeClr>
                </a:solidFill>
                <a:latin typeface="Calibri" panose="020F0502020204030204" pitchFamily="34" charset="0"/>
                <a:cs typeface="Calibri" panose="020F0502020204030204" pitchFamily="34" charset="0"/>
              </a:rPr>
              <a:t>Companies need to learn how to balance the use of technology with the expertise of a human…</a:t>
            </a:r>
          </a:p>
        </p:txBody>
      </p:sp>
      <p:pic>
        <p:nvPicPr>
          <p:cNvPr id="14" name="Picture 13">
            <a:extLst>
              <a:ext uri="{FF2B5EF4-FFF2-40B4-BE49-F238E27FC236}">
                <a16:creationId xmlns:a16="http://schemas.microsoft.com/office/drawing/2014/main" id="{A02B6345-8F4F-7448-92BC-B060EA136E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8458" y="88812"/>
            <a:ext cx="7668635" cy="3579159"/>
          </a:xfrm>
          <a:prstGeom prst="rect">
            <a:avLst/>
          </a:prstGeom>
        </p:spPr>
      </p:pic>
    </p:spTree>
    <p:extLst>
      <p:ext uri="{BB962C8B-B14F-4D97-AF65-F5344CB8AC3E}">
        <p14:creationId xmlns:p14="http://schemas.microsoft.com/office/powerpoint/2010/main" val="1868430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pic>
        <p:nvPicPr>
          <p:cNvPr id="4" name="Picture 3">
            <a:extLst>
              <a:ext uri="{FF2B5EF4-FFF2-40B4-BE49-F238E27FC236}">
                <a16:creationId xmlns:a16="http://schemas.microsoft.com/office/drawing/2014/main" id="{B4E6CBE9-8270-43DC-8414-CF1FCFD283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2817505"/>
          </a:xfrm>
          <a:prstGeom prst="rect">
            <a:avLst/>
          </a:prstGeom>
        </p:spPr>
      </p:pic>
      <p:sp>
        <p:nvSpPr>
          <p:cNvPr id="7" name="Title 11">
            <a:extLst>
              <a:ext uri="{FF2B5EF4-FFF2-40B4-BE49-F238E27FC236}">
                <a16:creationId xmlns:a16="http://schemas.microsoft.com/office/drawing/2014/main" id="{CAA7F70B-1F0B-4BF5-9B45-D1BB5E9CE2AD}"/>
              </a:ext>
            </a:extLst>
          </p:cNvPr>
          <p:cNvSpPr txBox="1">
            <a:spLocks/>
          </p:cNvSpPr>
          <p:nvPr/>
        </p:nvSpPr>
        <p:spPr>
          <a:xfrm>
            <a:off x="624422" y="3881453"/>
            <a:ext cx="6740657" cy="1169551"/>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7000" b="0" spc="-150" dirty="0">
                <a:solidFill>
                  <a:srgbClr val="ED1B23"/>
                </a:solidFill>
                <a:latin typeface="Gotham Bold" pitchFamily="50" charset="0"/>
                <a:cs typeface="Gotham Bold" pitchFamily="50" charset="0"/>
              </a:rPr>
              <a:t>Questions?</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2" y="2897754"/>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6" y="-3238372"/>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497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156883-46C5-4FA9-8258-24F56C5A8A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918" y="0"/>
            <a:ext cx="1481331" cy="674574"/>
          </a:xfrm>
          <a:prstGeom prst="rect">
            <a:avLst/>
          </a:prstGeom>
        </p:spPr>
      </p:pic>
      <p:sp>
        <p:nvSpPr>
          <p:cNvPr id="2" name="TextBox 1">
            <a:extLst>
              <a:ext uri="{FF2B5EF4-FFF2-40B4-BE49-F238E27FC236}">
                <a16:creationId xmlns:a16="http://schemas.microsoft.com/office/drawing/2014/main" id="{44399759-5C93-4656-B0B4-C901076496F4}"/>
              </a:ext>
            </a:extLst>
          </p:cNvPr>
          <p:cNvSpPr txBox="1"/>
          <p:nvPr/>
        </p:nvSpPr>
        <p:spPr>
          <a:xfrm>
            <a:off x="1096017" y="2071869"/>
            <a:ext cx="9495019" cy="2985433"/>
          </a:xfrm>
          <a:prstGeom prst="rect">
            <a:avLst/>
          </a:prstGeom>
          <a:noFill/>
        </p:spPr>
        <p:txBody>
          <a:bodyPr wrap="square" rtlCol="0">
            <a:spAutoFit/>
          </a:bodyPr>
          <a:lstStyle/>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Dealing with a Market Leader</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Ethical Conduct</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Trustworthy Behaviour</a:t>
            </a:r>
          </a:p>
          <a:p>
            <a:pPr marL="342900" indent="-342900">
              <a:buFont typeface="Arial" panose="020B0604020202020204" pitchFamily="34" charset="0"/>
              <a:buChar char="•"/>
            </a:pPr>
            <a:endParaRPr lang="en-ZA"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Professional Service</a:t>
            </a:r>
          </a:p>
          <a:p>
            <a:endParaRPr lang="en-ZA" sz="20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F7AA731-5E3C-4993-8F2D-440A88AC3EF1}"/>
              </a:ext>
            </a:extLst>
          </p:cNvPr>
          <p:cNvCxnSpPr>
            <a:cxnSpLocks/>
          </p:cNvCxnSpPr>
          <p:nvPr/>
        </p:nvCxnSpPr>
        <p:spPr>
          <a:xfrm>
            <a:off x="382918" y="824899"/>
            <a:ext cx="11426164" cy="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8399C0C-804A-4078-B658-BBB6635BA405}"/>
              </a:ext>
            </a:extLst>
          </p:cNvPr>
          <p:cNvGrpSpPr/>
          <p:nvPr/>
        </p:nvGrpSpPr>
        <p:grpSpPr>
          <a:xfrm>
            <a:off x="382918" y="6484971"/>
            <a:ext cx="11426164" cy="269224"/>
            <a:chOff x="382918" y="6484971"/>
            <a:chExt cx="11426164" cy="269224"/>
          </a:xfrm>
        </p:grpSpPr>
        <p:sp>
          <p:nvSpPr>
            <p:cNvPr id="42" name="TextBox 41">
              <a:extLst>
                <a:ext uri="{FF2B5EF4-FFF2-40B4-BE49-F238E27FC236}">
                  <a16:creationId xmlns:a16="http://schemas.microsoft.com/office/drawing/2014/main" id="{9CE25606-5818-4DD9-A478-7D21ED7A0BD3}"/>
                </a:ext>
              </a:extLst>
            </p:cNvPr>
            <p:cNvSpPr txBox="1"/>
            <p:nvPr/>
          </p:nvSpPr>
          <p:spPr>
            <a:xfrm>
              <a:off x="666145" y="6492585"/>
              <a:ext cx="2396208" cy="261610"/>
            </a:xfrm>
            <a:prstGeom prst="rect">
              <a:avLst/>
            </a:prstGeom>
            <a:noFill/>
          </p:spPr>
          <p:txBody>
            <a:bodyPr wrap="square" rtlCol="0">
              <a:spAutoFit/>
            </a:bodyPr>
            <a:lstStyle/>
            <a:p>
              <a:r>
                <a:rPr lang="en-ZA" sz="1100" dirty="0">
                  <a:solidFill>
                    <a:srgbClr val="4E4E4E"/>
                  </a:solidFill>
                  <a:latin typeface="Gotham Medium" pitchFamily="50" charset="0"/>
                  <a:cs typeface="Gotham Medium" pitchFamily="50" charset="0"/>
                </a:rPr>
                <a:t>www.asata.co.za</a:t>
              </a:r>
              <a:endParaRPr lang="en-US" sz="1100" dirty="0">
                <a:solidFill>
                  <a:srgbClr val="4E4E4E"/>
                </a:solidFill>
                <a:latin typeface="Gotham Medium" pitchFamily="50" charset="0"/>
                <a:cs typeface="Gotham Medium" pitchFamily="50" charset="0"/>
              </a:endParaRPr>
            </a:p>
          </p:txBody>
        </p:sp>
        <p:cxnSp>
          <p:nvCxnSpPr>
            <p:cNvPr id="43" name="Straight Connector 42">
              <a:extLst>
                <a:ext uri="{FF2B5EF4-FFF2-40B4-BE49-F238E27FC236}">
                  <a16:creationId xmlns:a16="http://schemas.microsoft.com/office/drawing/2014/main" id="{1B14A9E8-A46C-49AB-9684-51B32BDC6000}"/>
                </a:ext>
              </a:extLst>
            </p:cNvPr>
            <p:cNvCxnSpPr>
              <a:cxnSpLocks/>
            </p:cNvCxnSpPr>
            <p:nvPr/>
          </p:nvCxnSpPr>
          <p:spPr>
            <a:xfrm>
              <a:off x="382918" y="6484971"/>
              <a:ext cx="11426164" cy="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sp>
        <p:nvSpPr>
          <p:cNvPr id="10" name="Title 11">
            <a:extLst>
              <a:ext uri="{FF2B5EF4-FFF2-40B4-BE49-F238E27FC236}">
                <a16:creationId xmlns:a16="http://schemas.microsoft.com/office/drawing/2014/main" id="{95C284D7-BF8E-7B44-A5B4-1A087811DF1C}"/>
              </a:ext>
            </a:extLst>
          </p:cNvPr>
          <p:cNvSpPr txBox="1">
            <a:spLocks/>
          </p:cNvSpPr>
          <p:nvPr/>
        </p:nvSpPr>
        <p:spPr>
          <a:xfrm>
            <a:off x="1204483" y="1213657"/>
            <a:ext cx="8704287" cy="707886"/>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pPr algn="l"/>
            <a:r>
              <a:rPr lang="en-US" sz="4000" b="0" spc="-150" dirty="0">
                <a:solidFill>
                  <a:srgbClr val="ED1B23"/>
                </a:solidFill>
                <a:latin typeface="Gotham Bold" pitchFamily="50" charset="0"/>
                <a:cs typeface="Gotham Bold" pitchFamily="50" charset="0"/>
              </a:rPr>
              <a:t>Look for the ASATA Stamp of Credibility</a:t>
            </a:r>
          </a:p>
        </p:txBody>
      </p:sp>
      <p:pic>
        <p:nvPicPr>
          <p:cNvPr id="11" name="Picture 10">
            <a:extLst>
              <a:ext uri="{FF2B5EF4-FFF2-40B4-BE49-F238E27FC236}">
                <a16:creationId xmlns:a16="http://schemas.microsoft.com/office/drawing/2014/main" id="{676AFCBE-799D-3C42-A33C-6856A0515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4563" y="1365887"/>
            <a:ext cx="526592" cy="403427"/>
          </a:xfrm>
          <a:prstGeom prst="rect">
            <a:avLst/>
          </a:prstGeom>
        </p:spPr>
      </p:pic>
      <p:sp>
        <p:nvSpPr>
          <p:cNvPr id="3" name="TextBox 2">
            <a:extLst>
              <a:ext uri="{FF2B5EF4-FFF2-40B4-BE49-F238E27FC236}">
                <a16:creationId xmlns:a16="http://schemas.microsoft.com/office/drawing/2014/main" id="{5AE7E25C-F38F-2F42-818D-62F985B22C82}"/>
              </a:ext>
            </a:extLst>
          </p:cNvPr>
          <p:cNvSpPr txBox="1"/>
          <p:nvPr/>
        </p:nvSpPr>
        <p:spPr>
          <a:xfrm>
            <a:off x="1069573" y="5403273"/>
            <a:ext cx="9570718" cy="707886"/>
          </a:xfrm>
          <a:prstGeom prst="rect">
            <a:avLst/>
          </a:prstGeom>
          <a:noFill/>
        </p:spPr>
        <p:txBody>
          <a:bodyPr wrap="square" rtlCol="0">
            <a:spAutoFit/>
          </a:bodyPr>
          <a:lstStyle/>
          <a:p>
            <a:pPr algn="ctr"/>
            <a:r>
              <a:rPr lang="en-US" sz="4000" b="1" dirty="0">
                <a:solidFill>
                  <a:srgbClr val="FF0000"/>
                </a:solidFill>
              </a:rPr>
              <a:t>TRAVEL WITH PEACE OF MIND</a:t>
            </a:r>
          </a:p>
        </p:txBody>
      </p:sp>
    </p:spTree>
    <p:extLst>
      <p:ext uri="{BB962C8B-B14F-4D97-AF65-F5344CB8AC3E}">
        <p14:creationId xmlns:p14="http://schemas.microsoft.com/office/powerpoint/2010/main" val="23804883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887719" y="2014444"/>
            <a:ext cx="10406357" cy="3170099"/>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latin typeface="Calibri" panose="020F0502020204030204" pitchFamily="34" charset="0"/>
                <a:cs typeface="Calibri" panose="020F0502020204030204" pitchFamily="34" charset="0"/>
              </a:rPr>
              <a:t>“Technology needs to be simple and implemented only when it enhances your business and enables business productivity.”</a:t>
            </a:r>
            <a:br>
              <a:rPr lang="en-ZA" sz="5000" dirty="0">
                <a:solidFill>
                  <a:schemeClr val="bg2">
                    <a:lumMod val="25000"/>
                  </a:schemeClr>
                </a:solidFill>
                <a:latin typeface="Calibri" panose="020F0502020204030204" pitchFamily="34" charset="0"/>
                <a:cs typeface="Calibri" panose="020F0502020204030204" pitchFamily="34" charset="0"/>
              </a:rPr>
            </a:br>
            <a:endParaRPr lang="en-US" sz="5000" b="0" spc="-15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590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28920" y="1374065"/>
            <a:ext cx="5767080"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rPr>
              <a:t>What is ‘Blended Tech’?</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203199" y="2475087"/>
            <a:ext cx="5892800" cy="3323987"/>
          </a:xfrm>
          <a:prstGeom prst="rect">
            <a:avLst/>
          </a:prstGeom>
          <a:noFill/>
        </p:spPr>
        <p:txBody>
          <a:bodyPr wrap="square" rtlCol="0">
            <a:spAutoFit/>
          </a:bodyPr>
          <a:lstStyle/>
          <a:p>
            <a:pPr algn="ctr"/>
            <a:r>
              <a:rPr lang="en-ZA" sz="3000" dirty="0">
                <a:solidFill>
                  <a:schemeClr val="bg2">
                    <a:lumMod val="25000"/>
                  </a:schemeClr>
                </a:solidFill>
              </a:rPr>
              <a:t>When the right technology blends seamlessly with human expertise so you eliminate human error and reduce abuse of your travel programme while allowing the human element to focus on more strategic travel management. </a:t>
            </a:r>
            <a:endParaRPr lang="en-US" sz="3000" dirty="0">
              <a:solidFill>
                <a:schemeClr val="bg2">
                  <a:lumMod val="25000"/>
                </a:schemeClr>
              </a:solidFill>
            </a:endParaRPr>
          </a:p>
        </p:txBody>
      </p:sp>
      <p:pic>
        <p:nvPicPr>
          <p:cNvPr id="9" name="Picture 8">
            <a:extLst>
              <a:ext uri="{FF2B5EF4-FFF2-40B4-BE49-F238E27FC236}">
                <a16:creationId xmlns:a16="http://schemas.microsoft.com/office/drawing/2014/main" id="{5E335FAE-1801-F145-AE98-1919BE7B34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65846" y="0"/>
            <a:ext cx="5126154" cy="6858000"/>
          </a:xfrm>
          <a:prstGeom prst="rect">
            <a:avLst/>
          </a:prstGeom>
        </p:spPr>
      </p:pic>
    </p:spTree>
    <p:extLst>
      <p:ext uri="{BB962C8B-B14F-4D97-AF65-F5344CB8AC3E}">
        <p14:creationId xmlns:p14="http://schemas.microsoft.com/office/powerpoint/2010/main" val="1866874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28919" y="1374065"/>
            <a:ext cx="6816947"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rPr>
              <a:t>The benefits of Blended Tech</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3398726" y="2716554"/>
            <a:ext cx="9182209" cy="2785378"/>
          </a:xfrm>
          <a:prstGeom prst="rect">
            <a:avLst/>
          </a:prstGeom>
          <a:noFill/>
        </p:spPr>
        <p:txBody>
          <a:bodyPr wrap="square" rtlCol="0">
            <a:spAutoFit/>
          </a:bodyPr>
          <a:lstStyle/>
          <a:p>
            <a:pPr marL="342900" indent="-342900">
              <a:buFont typeface="Arial" panose="020B0604020202020204" pitchFamily="34" charset="0"/>
              <a:buChar char="•"/>
            </a:pPr>
            <a:r>
              <a:rPr lang="en-ZA" sz="2500" dirty="0"/>
              <a:t>Greater efficiencies: For staff and buyers</a:t>
            </a:r>
          </a:p>
          <a:p>
            <a:pPr marL="342900" indent="-342900">
              <a:buFont typeface="Arial" panose="020B0604020202020204" pitchFamily="34" charset="0"/>
              <a:buChar char="•"/>
            </a:pPr>
            <a:r>
              <a:rPr lang="en-ZA" sz="2500" dirty="0"/>
              <a:t>Reduced cost of travel</a:t>
            </a:r>
          </a:p>
          <a:p>
            <a:pPr marL="342900" indent="-342900">
              <a:buFont typeface="Arial" panose="020B0604020202020204" pitchFamily="34" charset="0"/>
              <a:buChar char="•"/>
            </a:pPr>
            <a:r>
              <a:rPr lang="en-ZA" sz="2500" dirty="0"/>
              <a:t>Productivity gains</a:t>
            </a:r>
          </a:p>
          <a:p>
            <a:pPr marL="342900" indent="-342900">
              <a:buFont typeface="Arial" panose="020B0604020202020204" pitchFamily="34" charset="0"/>
              <a:buChar char="•"/>
            </a:pPr>
            <a:r>
              <a:rPr lang="en-ZA" sz="2500" dirty="0"/>
              <a:t>Generate insights for strategic travel management</a:t>
            </a:r>
          </a:p>
          <a:p>
            <a:pPr marL="342900" indent="-342900">
              <a:buFont typeface="Arial" panose="020B0604020202020204" pitchFamily="34" charset="0"/>
              <a:buChar char="•"/>
            </a:pPr>
            <a:r>
              <a:rPr lang="en-ZA" sz="2500" dirty="0"/>
              <a:t>Better planning and budgeting</a:t>
            </a:r>
          </a:p>
          <a:p>
            <a:pPr marL="342900" indent="-342900">
              <a:buFont typeface="Arial" panose="020B0604020202020204" pitchFamily="34" charset="0"/>
              <a:buChar char="•"/>
            </a:pPr>
            <a:r>
              <a:rPr lang="en-ZA" sz="2500" dirty="0"/>
              <a:t>Help bridge the generational divide</a:t>
            </a:r>
          </a:p>
          <a:p>
            <a:endParaRPr lang="en-US" sz="2500" dirty="0">
              <a:solidFill>
                <a:schemeClr val="bg2">
                  <a:lumMod val="25000"/>
                </a:schemeClr>
              </a:solidFill>
            </a:endParaRPr>
          </a:p>
        </p:txBody>
      </p:sp>
      <p:pic>
        <p:nvPicPr>
          <p:cNvPr id="6" name="Picture 5">
            <a:extLst>
              <a:ext uri="{FF2B5EF4-FFF2-40B4-BE49-F238E27FC236}">
                <a16:creationId xmlns:a16="http://schemas.microsoft.com/office/drawing/2014/main" id="{43BB2C8C-97F2-1A46-929C-C1A043FFC7B7}"/>
              </a:ext>
            </a:extLst>
          </p:cNvPr>
          <p:cNvPicPr>
            <a:picLocks noChangeAspect="1"/>
          </p:cNvPicPr>
          <p:nvPr/>
        </p:nvPicPr>
        <p:blipFill>
          <a:blip r:embed="rId5"/>
          <a:stretch>
            <a:fillRect/>
          </a:stretch>
        </p:blipFill>
        <p:spPr>
          <a:xfrm>
            <a:off x="328918" y="2370910"/>
            <a:ext cx="2592237" cy="2592237"/>
          </a:xfrm>
          <a:prstGeom prst="rect">
            <a:avLst/>
          </a:prstGeom>
        </p:spPr>
      </p:pic>
      <p:sp>
        <p:nvSpPr>
          <p:cNvPr id="12" name="Rectangle 11">
            <a:extLst>
              <a:ext uri="{FF2B5EF4-FFF2-40B4-BE49-F238E27FC236}">
                <a16:creationId xmlns:a16="http://schemas.microsoft.com/office/drawing/2014/main" id="{FA122573-3D60-564F-8EF3-17D9BFC25157}"/>
              </a:ext>
            </a:extLst>
          </p:cNvPr>
          <p:cNvSpPr/>
          <p:nvPr/>
        </p:nvSpPr>
        <p:spPr>
          <a:xfrm>
            <a:off x="328917" y="5184701"/>
            <a:ext cx="2592237" cy="553998"/>
          </a:xfrm>
          <a:prstGeom prst="rect">
            <a:avLst/>
          </a:prstGeom>
        </p:spPr>
        <p:txBody>
          <a:bodyPr wrap="square">
            <a:spAutoFit/>
          </a:bodyPr>
          <a:lstStyle/>
          <a:p>
            <a:pPr algn="ctr"/>
            <a:r>
              <a:rPr lang="en-ZA" sz="3000" b="1" dirty="0"/>
              <a:t>Travel Buyer</a:t>
            </a:r>
            <a:endParaRPr lang="en-US" sz="3000" b="1" dirty="0"/>
          </a:p>
        </p:txBody>
      </p:sp>
    </p:spTree>
    <p:extLst>
      <p:ext uri="{BB962C8B-B14F-4D97-AF65-F5344CB8AC3E}">
        <p14:creationId xmlns:p14="http://schemas.microsoft.com/office/powerpoint/2010/main" val="2578497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1" y="6038323"/>
            <a:ext cx="12192001"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28919" y="1374065"/>
            <a:ext cx="6816947"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rPr>
              <a:t>The benefits of Blended Tech</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3415659" y="2461343"/>
            <a:ext cx="8284263" cy="3170099"/>
          </a:xfrm>
          <a:prstGeom prst="rect">
            <a:avLst/>
          </a:prstGeom>
          <a:noFill/>
        </p:spPr>
        <p:txBody>
          <a:bodyPr wrap="square" rtlCol="0">
            <a:spAutoFit/>
          </a:bodyPr>
          <a:lstStyle/>
          <a:p>
            <a:pPr marL="342900" indent="-342900">
              <a:buFont typeface="Arial" panose="020B0604020202020204" pitchFamily="34" charset="0"/>
              <a:buChar char="•"/>
            </a:pPr>
            <a:r>
              <a:rPr lang="en-ZA" sz="2500" dirty="0"/>
              <a:t>Easy-to-use online booking tools</a:t>
            </a:r>
          </a:p>
          <a:p>
            <a:pPr marL="342900" indent="-342900">
              <a:buFont typeface="Arial" panose="020B0604020202020204" pitchFamily="34" charset="0"/>
              <a:buChar char="•"/>
            </a:pPr>
            <a:r>
              <a:rPr lang="en-ZA" sz="2500" dirty="0"/>
              <a:t>Choice of booking options</a:t>
            </a:r>
          </a:p>
          <a:p>
            <a:pPr marL="342900" indent="-342900">
              <a:buFont typeface="Arial" panose="020B0604020202020204" pitchFamily="34" charset="0"/>
              <a:buChar char="•"/>
            </a:pPr>
            <a:r>
              <a:rPr lang="en-ZA" sz="2500" dirty="0"/>
              <a:t>Freedom within framework</a:t>
            </a:r>
          </a:p>
          <a:p>
            <a:pPr marL="342900" indent="-342900">
              <a:buFont typeface="Arial" panose="020B0604020202020204" pitchFamily="34" charset="0"/>
              <a:buChar char="•"/>
            </a:pPr>
            <a:r>
              <a:rPr lang="en-ZA" sz="2500" dirty="0"/>
              <a:t>Productivity gains</a:t>
            </a:r>
          </a:p>
          <a:p>
            <a:pPr marL="342900" indent="-342900">
              <a:buFont typeface="Arial" panose="020B0604020202020204" pitchFamily="34" charset="0"/>
              <a:buChar char="•"/>
            </a:pPr>
            <a:r>
              <a:rPr lang="en-ZA" sz="2500" dirty="0"/>
              <a:t>Greater efficiencies: For travellers</a:t>
            </a:r>
          </a:p>
          <a:p>
            <a:pPr marL="342900" indent="-342900">
              <a:buFont typeface="Arial" panose="020B0604020202020204" pitchFamily="34" charset="0"/>
              <a:buChar char="•"/>
            </a:pPr>
            <a:r>
              <a:rPr lang="en-ZA" sz="2500" dirty="0"/>
              <a:t>A sympathetic ear when travel goes awry</a:t>
            </a:r>
          </a:p>
          <a:p>
            <a:pPr marL="342900" indent="-342900">
              <a:buFont typeface="Arial" panose="020B0604020202020204" pitchFamily="34" charset="0"/>
              <a:buChar char="•"/>
            </a:pPr>
            <a:r>
              <a:rPr lang="en-ZA" sz="2500" dirty="0"/>
              <a:t>The ability to make an exception when necessary</a:t>
            </a:r>
          </a:p>
          <a:p>
            <a:endParaRPr lang="en-US" sz="2500" dirty="0">
              <a:solidFill>
                <a:schemeClr val="bg2">
                  <a:lumMod val="25000"/>
                </a:schemeClr>
              </a:solidFill>
            </a:endParaRPr>
          </a:p>
        </p:txBody>
      </p:sp>
      <p:sp>
        <p:nvSpPr>
          <p:cNvPr id="12" name="Rectangle 11">
            <a:extLst>
              <a:ext uri="{FF2B5EF4-FFF2-40B4-BE49-F238E27FC236}">
                <a16:creationId xmlns:a16="http://schemas.microsoft.com/office/drawing/2014/main" id="{FA122573-3D60-564F-8EF3-17D9BFC25157}"/>
              </a:ext>
            </a:extLst>
          </p:cNvPr>
          <p:cNvSpPr/>
          <p:nvPr/>
        </p:nvSpPr>
        <p:spPr>
          <a:xfrm>
            <a:off x="975573" y="5206774"/>
            <a:ext cx="1708866" cy="553998"/>
          </a:xfrm>
          <a:prstGeom prst="rect">
            <a:avLst/>
          </a:prstGeom>
        </p:spPr>
        <p:txBody>
          <a:bodyPr wrap="none">
            <a:spAutoFit/>
          </a:bodyPr>
          <a:lstStyle/>
          <a:p>
            <a:r>
              <a:rPr lang="en-ZA" sz="3000" b="1" dirty="0"/>
              <a:t>Travellers</a:t>
            </a:r>
            <a:endParaRPr lang="en-US" sz="3000" b="1" dirty="0"/>
          </a:p>
        </p:txBody>
      </p:sp>
      <p:pic>
        <p:nvPicPr>
          <p:cNvPr id="14" name="Picture 13">
            <a:extLst>
              <a:ext uri="{FF2B5EF4-FFF2-40B4-BE49-F238E27FC236}">
                <a16:creationId xmlns:a16="http://schemas.microsoft.com/office/drawing/2014/main" id="{2C84FE24-5794-A149-98E4-CE5AC42B2A8D}"/>
              </a:ext>
            </a:extLst>
          </p:cNvPr>
          <p:cNvPicPr>
            <a:picLocks noChangeAspect="1"/>
          </p:cNvPicPr>
          <p:nvPr/>
        </p:nvPicPr>
        <p:blipFill>
          <a:blip r:embed="rId5"/>
          <a:stretch>
            <a:fillRect/>
          </a:stretch>
        </p:blipFill>
        <p:spPr>
          <a:xfrm>
            <a:off x="492078" y="2438585"/>
            <a:ext cx="2675857" cy="2592236"/>
          </a:xfrm>
          <a:prstGeom prst="rect">
            <a:avLst/>
          </a:prstGeom>
        </p:spPr>
      </p:pic>
    </p:spTree>
    <p:extLst>
      <p:ext uri="{BB962C8B-B14F-4D97-AF65-F5344CB8AC3E}">
        <p14:creationId xmlns:p14="http://schemas.microsoft.com/office/powerpoint/2010/main" val="3716160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0" y="6038323"/>
            <a:ext cx="8551333"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28920" y="1374065"/>
            <a:ext cx="5767080"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rPr>
              <a:t>Human-first Approach </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203199" y="2402076"/>
            <a:ext cx="6519334" cy="3170099"/>
          </a:xfrm>
          <a:prstGeom prst="rect">
            <a:avLst/>
          </a:prstGeom>
          <a:noFill/>
        </p:spPr>
        <p:txBody>
          <a:bodyPr wrap="square" rtlCol="0">
            <a:spAutoFit/>
          </a:bodyPr>
          <a:lstStyle/>
          <a:p>
            <a:pPr algn="ctr"/>
            <a:r>
              <a:rPr lang="en-ZA" sz="4000" dirty="0"/>
              <a:t>A successful blended technology strategy always needs to start with the company’s business, employees, culture and size. </a:t>
            </a:r>
            <a:endParaRPr lang="en-US" sz="4000" dirty="0">
              <a:solidFill>
                <a:schemeClr val="bg2">
                  <a:lumMod val="25000"/>
                </a:schemeClr>
              </a:solidFill>
            </a:endParaRPr>
          </a:p>
        </p:txBody>
      </p:sp>
      <p:pic>
        <p:nvPicPr>
          <p:cNvPr id="6" name="Picture 5">
            <a:extLst>
              <a:ext uri="{FF2B5EF4-FFF2-40B4-BE49-F238E27FC236}">
                <a16:creationId xmlns:a16="http://schemas.microsoft.com/office/drawing/2014/main" id="{33EDA326-37DA-124A-8197-31D588C2B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62614" y="0"/>
            <a:ext cx="4529386" cy="6858000"/>
          </a:xfrm>
          <a:prstGeom prst="rect">
            <a:avLst/>
          </a:prstGeom>
        </p:spPr>
      </p:pic>
    </p:spTree>
    <p:extLst>
      <p:ext uri="{BB962C8B-B14F-4D97-AF65-F5344CB8AC3E}">
        <p14:creationId xmlns:p14="http://schemas.microsoft.com/office/powerpoint/2010/main" val="3016144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88DB02-E573-400A-A546-99769CE8BE2C}"/>
              </a:ext>
            </a:extLst>
          </p:cNvPr>
          <p:cNvGrpSpPr/>
          <p:nvPr/>
        </p:nvGrpSpPr>
        <p:grpSpPr>
          <a:xfrm>
            <a:off x="0" y="6038323"/>
            <a:ext cx="8551333" cy="647299"/>
            <a:chOff x="-1" y="6008343"/>
            <a:chExt cx="12192001" cy="647299"/>
          </a:xfrm>
        </p:grpSpPr>
        <p:sp>
          <p:nvSpPr>
            <p:cNvPr id="10" name="Rectangle 9">
              <a:extLst>
                <a:ext uri="{FF2B5EF4-FFF2-40B4-BE49-F238E27FC236}">
                  <a16:creationId xmlns:a16="http://schemas.microsoft.com/office/drawing/2014/main" id="{A5E704F3-A1BA-49F3-9CB1-B08ACB2D83EB}"/>
                </a:ext>
              </a:extLst>
            </p:cNvPr>
            <p:cNvSpPr/>
            <p:nvPr/>
          </p:nvSpPr>
          <p:spPr>
            <a:xfrm>
              <a:off x="-1" y="6008343"/>
              <a:ext cx="12192001" cy="139069"/>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3" name="Picture 12">
              <a:extLst>
                <a:ext uri="{FF2B5EF4-FFF2-40B4-BE49-F238E27FC236}">
                  <a16:creationId xmlns:a16="http://schemas.microsoft.com/office/drawing/2014/main" id="{9B773A44-2941-496F-B48B-89CF06005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127" y="6132422"/>
              <a:ext cx="1481331" cy="523220"/>
            </a:xfrm>
            <a:prstGeom prst="rect">
              <a:avLst/>
            </a:prstGeom>
          </p:spPr>
        </p:pic>
      </p:grpSp>
      <p:sp>
        <p:nvSpPr>
          <p:cNvPr id="7" name="Title 11">
            <a:extLst>
              <a:ext uri="{FF2B5EF4-FFF2-40B4-BE49-F238E27FC236}">
                <a16:creationId xmlns:a16="http://schemas.microsoft.com/office/drawing/2014/main" id="{CAA7F70B-1F0B-4BF5-9B45-D1BB5E9CE2AD}"/>
              </a:ext>
            </a:extLst>
          </p:cNvPr>
          <p:cNvSpPr txBox="1">
            <a:spLocks/>
          </p:cNvSpPr>
          <p:nvPr/>
        </p:nvSpPr>
        <p:spPr>
          <a:xfrm>
            <a:off x="328920" y="1374065"/>
            <a:ext cx="4991225" cy="861774"/>
          </a:xfrm>
          <a:prstGeom prst="rect">
            <a:avLst/>
          </a:prstGeom>
          <a:noFill/>
        </p:spPr>
        <p:txBody>
          <a:bodyPr wrap="square">
            <a:spAutoFit/>
          </a:bodyPr>
          <a:lstStyle>
            <a:defPPr>
              <a:defRPr lang="en-US"/>
            </a:defPPr>
            <a:lvl1pPr algn="ctr">
              <a:defRPr sz="22994" b="1" spc="-300">
                <a:solidFill>
                  <a:schemeClr val="bg1"/>
                </a:solidFill>
                <a:latin typeface="Caviar Dreams" panose="020B0402020204020504" pitchFamily="34" charset="0"/>
                <a:ea typeface="Roboto" panose="02000000000000000000" pitchFamily="2" charset="0"/>
                <a:cs typeface="Times New Roman" panose="02020603050405020304" pitchFamily="18" charset="0"/>
              </a:defRPr>
            </a:lvl1pPr>
          </a:lstStyle>
          <a:p>
            <a:r>
              <a:rPr lang="en-ZA" sz="5000" dirty="0">
                <a:solidFill>
                  <a:schemeClr val="bg2">
                    <a:lumMod val="25000"/>
                  </a:schemeClr>
                </a:solidFill>
              </a:rPr>
              <a:t>Generational Divide</a:t>
            </a:r>
          </a:p>
        </p:txBody>
      </p:sp>
      <p:pic>
        <p:nvPicPr>
          <p:cNvPr id="8" name="Picture 7">
            <a:extLst>
              <a:ext uri="{FF2B5EF4-FFF2-40B4-BE49-F238E27FC236}">
                <a16:creationId xmlns:a16="http://schemas.microsoft.com/office/drawing/2014/main" id="{642FB842-DEA2-4A70-AAFD-7175E05F0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423" y="757237"/>
            <a:ext cx="526592" cy="403427"/>
          </a:xfrm>
          <a:prstGeom prst="rect">
            <a:avLst/>
          </a:prstGeom>
        </p:spPr>
      </p:pic>
      <p:sp>
        <p:nvSpPr>
          <p:cNvPr id="11" name="Rectangle 10">
            <a:extLst>
              <a:ext uri="{FF2B5EF4-FFF2-40B4-BE49-F238E27FC236}">
                <a16:creationId xmlns:a16="http://schemas.microsoft.com/office/drawing/2014/main" id="{423B33AB-965A-41F2-A634-D402E741CF7B}"/>
              </a:ext>
            </a:extLst>
          </p:cNvPr>
          <p:cNvSpPr/>
          <p:nvPr/>
        </p:nvSpPr>
        <p:spPr>
          <a:xfrm rot="16200000">
            <a:off x="6059497" y="-5378889"/>
            <a:ext cx="73009" cy="12192003"/>
          </a:xfrm>
          <a:prstGeom prst="rect">
            <a:avLst/>
          </a:prstGeom>
          <a:solidFill>
            <a:srgbClr val="ED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13E338-D937-6147-ACD9-2C0CF088BCFA}"/>
              </a:ext>
            </a:extLst>
          </p:cNvPr>
          <p:cNvSpPr txBox="1"/>
          <p:nvPr/>
        </p:nvSpPr>
        <p:spPr>
          <a:xfrm>
            <a:off x="418819" y="2402076"/>
            <a:ext cx="4901326" cy="3108543"/>
          </a:xfrm>
          <a:prstGeom prst="rect">
            <a:avLst/>
          </a:prstGeom>
          <a:noFill/>
        </p:spPr>
        <p:txBody>
          <a:bodyPr wrap="square" rtlCol="0">
            <a:spAutoFit/>
          </a:bodyPr>
          <a:lstStyle/>
          <a:p>
            <a:pPr algn="ctr"/>
            <a:r>
              <a:rPr lang="en-ZA" sz="2800" dirty="0"/>
              <a:t>A successful blended technology strategy takes into account the nuances of different business travel requirements across generations, providing the latest technology and highly experienced travel experts.</a:t>
            </a:r>
            <a:endParaRPr lang="en-US" sz="2800" dirty="0">
              <a:solidFill>
                <a:schemeClr val="bg2">
                  <a:lumMod val="25000"/>
                </a:schemeClr>
              </a:solidFill>
            </a:endParaRPr>
          </a:p>
        </p:txBody>
      </p:sp>
      <p:pic>
        <p:nvPicPr>
          <p:cNvPr id="6" name="Picture 5">
            <a:extLst>
              <a:ext uri="{FF2B5EF4-FFF2-40B4-BE49-F238E27FC236}">
                <a16:creationId xmlns:a16="http://schemas.microsoft.com/office/drawing/2014/main" id="{33EDA326-37DA-124A-8197-31D588C2B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24918" y="0"/>
            <a:ext cx="5767081" cy="6858000"/>
          </a:xfrm>
          <a:prstGeom prst="rect">
            <a:avLst/>
          </a:prstGeom>
        </p:spPr>
      </p:pic>
    </p:spTree>
    <p:extLst>
      <p:ext uri="{BB962C8B-B14F-4D97-AF65-F5344CB8AC3E}">
        <p14:creationId xmlns:p14="http://schemas.microsoft.com/office/powerpoint/2010/main" val="32104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9303</TotalTime>
  <Words>798</Words>
  <Application>Microsoft Macintosh PowerPoint</Application>
  <PresentationFormat>Widescreen</PresentationFormat>
  <Paragraphs>158</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Caviar Dreams</vt:lpstr>
      <vt:lpstr>Gotham Bold</vt:lpstr>
      <vt:lpstr>Gotham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Jola Cronje</dc:creator>
  <cp:lastModifiedBy>Natalia Rosa</cp:lastModifiedBy>
  <cp:revision>122</cp:revision>
  <dcterms:created xsi:type="dcterms:W3CDTF">2019-10-07T14:58:17Z</dcterms:created>
  <dcterms:modified xsi:type="dcterms:W3CDTF">2019-11-15T04:16:28Z</dcterms:modified>
</cp:coreProperties>
</file>